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3" r:id="rId1"/>
    <p:sldMasterId id="2147483831" r:id="rId2"/>
    <p:sldMasterId id="2147483836" r:id="rId3"/>
  </p:sldMasterIdLst>
  <p:notesMasterIdLst>
    <p:notesMasterId r:id="rId54"/>
  </p:notesMasterIdLst>
  <p:sldIdLst>
    <p:sldId id="256" r:id="rId4"/>
    <p:sldId id="284" r:id="rId5"/>
    <p:sldId id="285"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17" r:id="rId23"/>
    <p:sldId id="318" r:id="rId24"/>
    <p:sldId id="319" r:id="rId25"/>
    <p:sldId id="293" r:id="rId26"/>
    <p:sldId id="264" r:id="rId27"/>
    <p:sldId id="287" r:id="rId28"/>
    <p:sldId id="294" r:id="rId29"/>
    <p:sldId id="271" r:id="rId30"/>
    <p:sldId id="270" r:id="rId31"/>
    <p:sldId id="282" r:id="rId32"/>
    <p:sldId id="299" r:id="rId33"/>
    <p:sldId id="298" r:id="rId34"/>
    <p:sldId id="295" r:id="rId35"/>
    <p:sldId id="296" r:id="rId36"/>
    <p:sldId id="286" r:id="rId37"/>
    <p:sldId id="259" r:id="rId38"/>
    <p:sldId id="260" r:id="rId39"/>
    <p:sldId id="261" r:id="rId40"/>
    <p:sldId id="262" r:id="rId41"/>
    <p:sldId id="263" r:id="rId42"/>
    <p:sldId id="297" r:id="rId43"/>
    <p:sldId id="265" r:id="rId44"/>
    <p:sldId id="267" r:id="rId45"/>
    <p:sldId id="268" r:id="rId46"/>
    <p:sldId id="273" r:id="rId47"/>
    <p:sldId id="274" r:id="rId48"/>
    <p:sldId id="275" r:id="rId49"/>
    <p:sldId id="276" r:id="rId50"/>
    <p:sldId id="277" r:id="rId51"/>
    <p:sldId id="278" r:id="rId52"/>
    <p:sldId id="283" r:id="rId53"/>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58" autoAdjust="0"/>
    <p:restoredTop sz="71919" autoAdjust="0"/>
  </p:normalViewPr>
  <p:slideViewPr>
    <p:cSldViewPr snapToGrid="0">
      <p:cViewPr>
        <p:scale>
          <a:sx n="50" d="100"/>
          <a:sy n="50" d="100"/>
        </p:scale>
        <p:origin x="-2154" y="-1032"/>
      </p:cViewPr>
      <p:guideLst>
        <p:guide orient="horz" pos="2160"/>
        <p:guide pos="3839"/>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9FD3F-EC09-45F8-94C0-D29288525C12}" type="datetimeFigureOut">
              <a:rPr lang="en-US" smtClean="0"/>
              <a:pPr/>
              <a:t>10/6/2016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78AD7-F374-4522-9C2D-790026ADD2F5}" type="slidenum">
              <a:rPr lang="en-US" smtClean="0"/>
              <a:pPr/>
              <a:t>‹#›</a:t>
            </a:fld>
            <a:endParaRPr lang="en-US"/>
          </a:p>
        </p:txBody>
      </p:sp>
    </p:spTree>
    <p:extLst>
      <p:ext uri="{BB962C8B-B14F-4D97-AF65-F5344CB8AC3E}">
        <p14:creationId xmlns="" xmlns:p14="http://schemas.microsoft.com/office/powerpoint/2010/main" val="378978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smtClean="0"/>
              <a:t>These</a:t>
            </a:r>
            <a:r>
              <a:rPr lang="en-US" baseline="0" dirty="0" smtClean="0"/>
              <a:t> chapters are really dry, and if they read the chapter, you should just have them do more activities that surround the lecture instead.  Like have them create a feature list for an ATM for example and have them do that and then compare </a:t>
            </a:r>
            <a:r>
              <a:rPr lang="en-US" baseline="0" smtClean="0"/>
              <a:t>their diagrams</a:t>
            </a:r>
            <a:endParaRPr lang="en-US" dirty="0"/>
          </a:p>
        </p:txBody>
      </p:sp>
      <p:sp>
        <p:nvSpPr>
          <p:cNvPr id="4" name="Slide Number Placeholder 3"/>
          <p:cNvSpPr>
            <a:spLocks noGrp="1"/>
          </p:cNvSpPr>
          <p:nvPr>
            <p:ph type="sldNum" sz="quarter" idx="10"/>
          </p:nvPr>
        </p:nvSpPr>
        <p:spPr/>
        <p:txBody>
          <a:bodyPr/>
          <a:lstStyle/>
          <a:p>
            <a:fld id="{C7C78AD7-F374-4522-9C2D-790026ADD2F5}" type="slidenum">
              <a:rPr lang="en-US" smtClean="0"/>
              <a:pPr/>
              <a:t>1</a:t>
            </a:fld>
            <a:endParaRPr lang="en-US"/>
          </a:p>
        </p:txBody>
      </p:sp>
    </p:spTree>
    <p:extLst>
      <p:ext uri="{BB962C8B-B14F-4D97-AF65-F5344CB8AC3E}">
        <p14:creationId xmlns="" xmlns:p14="http://schemas.microsoft.com/office/powerpoint/2010/main" val="2319872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p:cNvSpPr>
          <p:nvPr>
            <p:ph type="sldImg"/>
          </p:nvPr>
        </p:nvSpPr>
        <p:spPr>
          <a:xfrm>
            <a:off x="685800" y="1143000"/>
            <a:ext cx="5486400" cy="3086100"/>
          </a:xfrm>
          <a:ln/>
        </p:spPr>
      </p:sp>
      <p:sp>
        <p:nvSpPr>
          <p:cNvPr id="4608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Gill Sans" pitchFamily="84" charset="0"/>
                <a:ea typeface="ＭＳ Ｐゴシック" panose="020B0600070205080204" pitchFamily="34" charset="-128"/>
              </a:rPr>
              <a:t>There are a few things that we can think of that are wrong about Doug’s idea. Try to come up with your own list and see how it compares to our list.</a:t>
            </a:r>
          </a:p>
          <a:p>
            <a:r>
              <a:rPr lang="en-US" altLang="en-US" smtClean="0">
                <a:latin typeface="Gill Sans" pitchFamily="84" charset="0"/>
                <a:ea typeface="ＭＳ Ｐゴシック" panose="020B0600070205080204" pitchFamily="34" charset="-128"/>
              </a:rPr>
              <a:t>(Answers appear on click)</a:t>
            </a:r>
          </a:p>
          <a:p>
            <a:endParaRPr lang="en-US" altLang="en-US" smtClean="0">
              <a:latin typeface="Gill Sans" pitchFamily="84" charset="0"/>
              <a:ea typeface="ＭＳ Ｐゴシック" panose="020B0600070205080204" pitchFamily="34" charset="-128"/>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EE58F0E3-622F-4048-959A-EFF3A6A0884A}" type="slidenum">
              <a:rPr lang="en-US" altLang="en-US" sz="1200">
                <a:latin typeface="Gill Sans" pitchFamily="84" charset="0"/>
                <a:sym typeface="Gill Sans" pitchFamily="84" charset="0"/>
              </a:rPr>
              <a:pPr/>
              <a:t>21</a:t>
            </a:fld>
            <a:endParaRPr lang="en-US" altLang="en-US" sz="1200">
              <a:latin typeface="Gill Sans" pitchFamily="84" charset="0"/>
              <a:sym typeface="Gill Sans" pitchFamily="84" charset="0"/>
            </a:endParaRPr>
          </a:p>
        </p:txBody>
      </p:sp>
    </p:spTree>
    <p:extLst>
      <p:ext uri="{BB962C8B-B14F-4D97-AF65-F5344CB8AC3E}">
        <p14:creationId xmlns:p14="http://schemas.microsoft.com/office/powerpoint/2010/main" xmlns="" val="1001750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xfrm>
            <a:off x="685800" y="1143000"/>
            <a:ext cx="5486400" cy="308610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altLang="en-US" dirty="0" smtClean="0">
                <a:latin typeface="Gill Sans" pitchFamily="84" charset="0"/>
                <a:ea typeface="ＭＳ Ｐゴシック" panose="020B0600070205080204" pitchFamily="34" charset="-128"/>
              </a:rPr>
              <a:t>Features are one type of requirement. There are usually different types of requirements that describe a system and they usually form some sort of a hierarchy. The next two slides give you a quick view of how we might organize requirements.</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Here we see several levels of requirements. The highest level is the vision. The vision document, like Gary’s, is a statement that describes the long-term, high-level view of the system or enterprise. Successful businesses have vision statements that guide the way they conduct business. It defines the business by what it contributes to the marketplace. In this problem, the vision is a vision for the game framework that we are to build. This vision should be aligned with Gary’s Games company vision, but that’s not important for our purposes here. </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The features are requirements that describe particular functions or capabilities of the system we’re going to build. These too are high-level requirements. There should be something in the vision that you can point to that makes the feature desirable. You may not get this directly from the vision but will need to talk to people and do a good bit of analysis to identify all of the features.</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The features drive the detail requirements. Detail requirements might be written as use cases, user stories, or any other requirements technique your team decides upon. If you satisfy the detail requirements you will have implemented the features. If you implement all of the features, you will have satisfied the vision.</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There’s no law that says you need to have just these three levels. You might have more or less. It turns out that three works out well for most projects. It also makes it easy to set up a traceability matrix.</a:t>
            </a: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438A0B45-7587-4E2A-9E2E-D5C9F0B6303A}" type="slidenum">
              <a:rPr lang="en-US" altLang="en-US" sz="1200">
                <a:latin typeface="Gill Sans" pitchFamily="84" charset="0"/>
                <a:sym typeface="Gill Sans" pitchFamily="84" charset="0"/>
              </a:rPr>
              <a:pPr/>
              <a:t>24</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2748328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Think about the features. Get in teams and do on </a:t>
            </a:r>
            <a:r>
              <a:rPr lang="en-US" dirty="0" err="1" smtClean="0"/>
              <a:t>socrative</a:t>
            </a:r>
            <a:endParaRPr lang="en-US" dirty="0"/>
          </a:p>
        </p:txBody>
      </p:sp>
      <p:sp>
        <p:nvSpPr>
          <p:cNvPr id="4" name="Slide Number Placeholder 3"/>
          <p:cNvSpPr>
            <a:spLocks noGrp="1"/>
          </p:cNvSpPr>
          <p:nvPr>
            <p:ph type="sldNum" sz="quarter" idx="10"/>
          </p:nvPr>
        </p:nvSpPr>
        <p:spPr/>
        <p:txBody>
          <a:bodyPr/>
          <a:lstStyle/>
          <a:p>
            <a:fld id="{C7C78AD7-F374-4522-9C2D-790026ADD2F5}" type="slidenum">
              <a:rPr lang="en-US" smtClean="0"/>
              <a:pPr/>
              <a:t>25</a:t>
            </a:fld>
            <a:endParaRPr lang="en-US"/>
          </a:p>
        </p:txBody>
      </p:sp>
    </p:spTree>
    <p:extLst>
      <p:ext uri="{BB962C8B-B14F-4D97-AF65-F5344CB8AC3E}">
        <p14:creationId xmlns="" xmlns:p14="http://schemas.microsoft.com/office/powerpoint/2010/main" val="3343294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p:cNvSpPr>
          <p:nvPr>
            <p:ph type="sldImg"/>
          </p:nvPr>
        </p:nvSpPr>
        <p:spPr>
          <a:xfrm>
            <a:off x="685800" y="1143000"/>
            <a:ext cx="5486400" cy="3086100"/>
          </a:xfrm>
          <a:ln/>
        </p:spPr>
      </p:sp>
      <p:sp>
        <p:nvSpPr>
          <p:cNvPr id="583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mtClean="0">
                <a:latin typeface="Gill Sans" pitchFamily="84" charset="0"/>
                <a:ea typeface="ＭＳ Ｐゴシック" panose="020B0600070205080204" pitchFamily="34" charset="-128"/>
              </a:rPr>
              <a:t>Here’s another diagram that’s useful for reasoning about your system. It doesn’t have a lot of detail. In fact if it begins to become too cluttered, it usually indicates that you’ve got too much detail. One should be able to look at the diagram and understand what a system is supposed to do, which actors are involved with the use cases, and so on. The other thing the use case diagram shows are clear boundaries for the system. Everything inside the system box in the diagram are things that the development team must implement in the system. If it’s not inside the box, it’s probably some other team’s responsibility. Let’s look at a simple example.</a:t>
            </a:r>
          </a:p>
          <a:p>
            <a:endParaRPr lang="en-US" altLang="en-US" smtClean="0">
              <a:latin typeface="Gill Sans" pitchFamily="84" charset="0"/>
              <a:ea typeface="ＭＳ Ｐゴシック" panose="020B0600070205080204" pitchFamily="34" charset="-128"/>
            </a:endParaRPr>
          </a:p>
          <a:p>
            <a:r>
              <a:rPr lang="en-US" altLang="en-US" smtClean="0">
                <a:latin typeface="Gill Sans" pitchFamily="84" charset="0"/>
                <a:ea typeface="ＭＳ Ｐゴシック" panose="020B0600070205080204" pitchFamily="34" charset="-128"/>
              </a:rPr>
              <a:t>You might ask where we got the </a:t>
            </a:r>
            <a:r>
              <a:rPr lang="en-US" altLang="en-US" i="1" smtClean="0">
                <a:latin typeface="Gill Sans" pitchFamily="84" charset="0"/>
                <a:ea typeface="ＭＳ Ｐゴシック" panose="020B0600070205080204" pitchFamily="34" charset="-128"/>
              </a:rPr>
              <a:t>Package a game</a:t>
            </a:r>
            <a:r>
              <a:rPr lang="en-US" altLang="en-US" smtClean="0">
                <a:latin typeface="Gill Sans" pitchFamily="84" charset="0"/>
                <a:ea typeface="ＭＳ Ｐゴシック" panose="020B0600070205080204" pitchFamily="34" charset="-128"/>
              </a:rPr>
              <a:t> use case from. Our experience tells us that there is usually some sort of administrative use case that the customer doesn’t usually ask for explicitly.</a:t>
            </a:r>
            <a:endParaRPr lang="en-US" altLang="en-US" i="1" smtClean="0">
              <a:latin typeface="Gill Sans" pitchFamily="84" charset="0"/>
              <a:ea typeface="ＭＳ Ｐゴシック" panose="020B0600070205080204" pitchFamily="34" charset="-128"/>
            </a:endParaRPr>
          </a:p>
        </p:txBody>
      </p:sp>
      <p:sp>
        <p:nvSpPr>
          <p:cNvPr id="583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1E4E9D8E-8A60-4AEE-AC82-2CD40BDB3EA8}" type="slidenum">
              <a:rPr lang="en-US" altLang="en-US" sz="1200">
                <a:solidFill>
                  <a:srgbClr val="000000"/>
                </a:solidFill>
                <a:latin typeface="Gill Sans" pitchFamily="84" charset="0"/>
                <a:sym typeface="Gill Sans" pitchFamily="84" charset="0"/>
              </a:rPr>
              <a:pPr/>
              <a:t>28</a:t>
            </a:fld>
            <a:endParaRPr lang="en-US" altLang="en-US" sz="1200">
              <a:solidFill>
                <a:srgbClr val="000000"/>
              </a:solidFill>
              <a:latin typeface="Gill Sans" pitchFamily="84" charset="0"/>
              <a:sym typeface="Gill Sans" pitchFamily="84" charset="0"/>
            </a:endParaRPr>
          </a:p>
        </p:txBody>
      </p:sp>
    </p:spTree>
    <p:extLst>
      <p:ext uri="{BB962C8B-B14F-4D97-AF65-F5344CB8AC3E}">
        <p14:creationId xmlns="" xmlns:p14="http://schemas.microsoft.com/office/powerpoint/2010/main" val="2466396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p:cNvSpPr>
          <p:nvPr>
            <p:ph type="sldImg"/>
          </p:nvPr>
        </p:nvSpPr>
        <p:spPr>
          <a:xfrm>
            <a:off x="685800" y="1143000"/>
            <a:ext cx="5486400" cy="3086100"/>
          </a:xfrm>
          <a:ln/>
        </p:spPr>
      </p:sp>
      <p:sp>
        <p:nvSpPr>
          <p:cNvPr id="583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smtClean="0">
                <a:latin typeface="Gill Sans" pitchFamily="84" charset="0"/>
                <a:ea typeface="ＭＳ Ｐゴシック" panose="020B0600070205080204" pitchFamily="34" charset="-128"/>
              </a:rPr>
              <a:t>Here’s a simple use case diagram with a single use case. You can imagine that there are other use cases that would be within the system. We want to illustrate two things with this diagram. First, notice the use case has two actors associated with it. One is the human account holder that is using the ATM and the other is the bank’s software system at the bank that will handle transactions about finding out whether the user has enough money in her account, and so on. Since there are two actors we place an arrow from the Account Holder to the use case. This tells us that the Account Holder is the actor that initiates the use case.</a:t>
            </a:r>
          </a:p>
          <a:p>
            <a:endParaRPr lang="en-US" altLang="en-US" dirty="0" smtClean="0">
              <a:latin typeface="Gill Sans" pitchFamily="84" charset="0"/>
              <a:ea typeface="ＭＳ Ｐゴシック" panose="020B0600070205080204" pitchFamily="34" charset="-128"/>
            </a:endParaRPr>
          </a:p>
          <a:p>
            <a:r>
              <a:rPr lang="en-US" altLang="en-US" dirty="0" smtClean="0">
                <a:latin typeface="Gill Sans" pitchFamily="84" charset="0"/>
                <a:ea typeface="ＭＳ Ｐゴシック" panose="020B0600070205080204" pitchFamily="34" charset="-128"/>
              </a:rPr>
              <a:t>The second thing we want to stress is that there can be non-human actors. In fact the bank system has a lot of behavior that we’ll need to implement the ATM software, but since it’s outside of the system box, we know that the responsibility for developing it is not our team’s responsibility. </a:t>
            </a:r>
            <a:r>
              <a:rPr lang="en-US" altLang="en-US" dirty="0" smtClean="0">
                <a:solidFill>
                  <a:srgbClr val="FF6600"/>
                </a:solidFill>
                <a:latin typeface="Gill Sans" pitchFamily="84" charset="0"/>
                <a:ea typeface="ＭＳ Ｐゴシック" panose="020B0600070205080204" pitchFamily="34" charset="-128"/>
              </a:rPr>
              <a:t>However, it’s also important to realize that it is our responsibility to work with the Bank System’s developers to make sure we have the right interfaces defined for our system to work with theirs.</a:t>
            </a:r>
          </a:p>
        </p:txBody>
      </p:sp>
      <p:sp>
        <p:nvSpPr>
          <p:cNvPr id="5837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1E4E9D8E-8A60-4AEE-AC82-2CD40BDB3EA8}" type="slidenum">
              <a:rPr lang="en-US" altLang="en-US" sz="1200">
                <a:solidFill>
                  <a:srgbClr val="000000"/>
                </a:solidFill>
                <a:latin typeface="Gill Sans" pitchFamily="84" charset="0"/>
                <a:sym typeface="Gill Sans" pitchFamily="84" charset="0"/>
              </a:rPr>
              <a:pPr/>
              <a:t>29</a:t>
            </a:fld>
            <a:endParaRPr lang="en-US" altLang="en-US" sz="1200">
              <a:solidFill>
                <a:srgbClr val="000000"/>
              </a:solidFill>
              <a:latin typeface="Gill Sans" pitchFamily="84" charset="0"/>
              <a:sym typeface="Gill Sans" pitchFamily="84" charset="0"/>
            </a:endParaRPr>
          </a:p>
        </p:txBody>
      </p:sp>
    </p:spTree>
    <p:extLst>
      <p:ext uri="{BB962C8B-B14F-4D97-AF65-F5344CB8AC3E}">
        <p14:creationId xmlns="" xmlns:p14="http://schemas.microsoft.com/office/powerpoint/2010/main" val="2169677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78AD7-F374-4522-9C2D-790026ADD2F5}" type="slidenum">
              <a:rPr lang="en-US" smtClean="0">
                <a:solidFill>
                  <a:prstClr val="black"/>
                </a:solidFill>
              </a:rPr>
              <a:pPr/>
              <a:t>30</a:t>
            </a:fld>
            <a:endParaRPr lang="en-US">
              <a:solidFill>
                <a:prstClr val="black"/>
              </a:solidFill>
            </a:endParaRPr>
          </a:p>
        </p:txBody>
      </p:sp>
    </p:spTree>
    <p:extLst>
      <p:ext uri="{BB962C8B-B14F-4D97-AF65-F5344CB8AC3E}">
        <p14:creationId xmlns="" xmlns:p14="http://schemas.microsoft.com/office/powerpoint/2010/main" val="2204953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Maybe</a:t>
            </a:r>
            <a:r>
              <a:rPr lang="en-US" baseline="0" dirty="0" smtClean="0"/>
              <a:t> start a google sheets slide with each team, need to bring in scanner.</a:t>
            </a:r>
            <a:endParaRPr lang="en-US" dirty="0"/>
          </a:p>
        </p:txBody>
      </p:sp>
      <p:sp>
        <p:nvSpPr>
          <p:cNvPr id="4" name="Slide Number Placeholder 3"/>
          <p:cNvSpPr>
            <a:spLocks noGrp="1"/>
          </p:cNvSpPr>
          <p:nvPr>
            <p:ph type="sldNum" sz="quarter" idx="10"/>
          </p:nvPr>
        </p:nvSpPr>
        <p:spPr/>
        <p:txBody>
          <a:bodyPr/>
          <a:lstStyle/>
          <a:p>
            <a:fld id="{C7C78AD7-F374-4522-9C2D-790026ADD2F5}" type="slidenum">
              <a:rPr lang="en-US" smtClean="0"/>
              <a:pPr/>
              <a:t>32</a:t>
            </a:fld>
            <a:endParaRPr lang="en-US"/>
          </a:p>
        </p:txBody>
      </p:sp>
    </p:spTree>
    <p:extLst>
      <p:ext uri="{BB962C8B-B14F-4D97-AF65-F5344CB8AC3E}">
        <p14:creationId xmlns="" xmlns:p14="http://schemas.microsoft.com/office/powerpoint/2010/main" val="2204953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Let them create it</a:t>
            </a:r>
            <a:endParaRPr lang="en-US" dirty="0"/>
          </a:p>
        </p:txBody>
      </p:sp>
      <p:sp>
        <p:nvSpPr>
          <p:cNvPr id="4" name="Slide Number Placeholder 3"/>
          <p:cNvSpPr>
            <a:spLocks noGrp="1"/>
          </p:cNvSpPr>
          <p:nvPr>
            <p:ph type="sldNum" sz="quarter" idx="10"/>
          </p:nvPr>
        </p:nvSpPr>
        <p:spPr/>
        <p:txBody>
          <a:bodyPr/>
          <a:lstStyle/>
          <a:p>
            <a:fld id="{C7C78AD7-F374-4522-9C2D-790026ADD2F5}" type="slidenum">
              <a:rPr lang="en-US" smtClean="0"/>
              <a:pPr/>
              <a:t>37</a:t>
            </a:fld>
            <a:endParaRPr lang="en-US"/>
          </a:p>
        </p:txBody>
      </p:sp>
    </p:spTree>
    <p:extLst>
      <p:ext uri="{BB962C8B-B14F-4D97-AF65-F5344CB8AC3E}">
        <p14:creationId xmlns="" xmlns:p14="http://schemas.microsoft.com/office/powerpoint/2010/main" val="1269793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O Brother where</a:t>
            </a:r>
            <a:r>
              <a:rPr lang="en-US" baseline="0" dirty="0" smtClean="0"/>
              <a:t> art thou episode season 2: (show video you have recorded) Homer finds long lost bro, who is very successful CEO of like GM, decides he wants to have homer design a car that he wants.  </a:t>
            </a:r>
            <a:r>
              <a:rPr lang="en-US" i="1" dirty="0" smtClean="0"/>
              <a:t>Homer goes back to his team of engineers and tells them what he wants. Like a place to put his drink. Not a little cup, but one of those super-</a:t>
            </a:r>
            <a:r>
              <a:rPr lang="en-US" i="1" dirty="0" err="1" smtClean="0"/>
              <a:t>slurpers</a:t>
            </a:r>
            <a:r>
              <a:rPr lang="en-US" i="1" dirty="0" smtClean="0"/>
              <a:t> at the Kwik-E-Mart. And all sorts of other amazingly tacky things... </a:t>
            </a:r>
            <a:r>
              <a:rPr lang="en-US" dirty="0" smtClean="0"/>
              <a:t>Some things are so snazzy they never go out of style! Like tail fins... And bubble domes... And shag carpeting... </a:t>
            </a:r>
          </a:p>
          <a:p>
            <a:endParaRPr lang="en-US" dirty="0" smtClean="0"/>
          </a:p>
          <a:p>
            <a:r>
              <a:rPr lang="en-US" dirty="0" smtClean="0"/>
              <a:t>I want a horn here, here, and here. You can never find a horn when you're mad. And they should all play `La Cucaracha'. -- Homer, designing a car, ``Oh Brother, Where Art Thou?'' Advisor: What about a separate soundproof bubble-dome for the kids with optional restraints and muzzles? Homer: </a:t>
            </a:r>
            <a:r>
              <a:rPr lang="en-US" dirty="0" err="1" smtClean="0"/>
              <a:t>Bullseye</a:t>
            </a:r>
            <a:r>
              <a:rPr lang="en-US" dirty="0" smtClean="0"/>
              <a:t>!</a:t>
            </a:r>
            <a:endParaRPr lang="en-US" dirty="0"/>
          </a:p>
        </p:txBody>
      </p:sp>
      <p:sp>
        <p:nvSpPr>
          <p:cNvPr id="4" name="Slide Number Placeholder 3"/>
          <p:cNvSpPr>
            <a:spLocks noGrp="1"/>
          </p:cNvSpPr>
          <p:nvPr>
            <p:ph type="sldNum" sz="quarter" idx="10"/>
          </p:nvPr>
        </p:nvSpPr>
        <p:spPr/>
        <p:txBody>
          <a:bodyPr/>
          <a:lstStyle/>
          <a:p>
            <a:fld id="{C7C78AD7-F374-4522-9C2D-790026ADD2F5}" type="slidenum">
              <a:rPr lang="en-US" smtClean="0"/>
              <a:pPr/>
              <a:t>38</a:t>
            </a:fld>
            <a:endParaRPr lang="en-US"/>
          </a:p>
        </p:txBody>
      </p:sp>
    </p:spTree>
    <p:extLst>
      <p:ext uri="{BB962C8B-B14F-4D97-AF65-F5344CB8AC3E}">
        <p14:creationId xmlns="" xmlns:p14="http://schemas.microsoft.com/office/powerpoint/2010/main" val="1758164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p:cNvSpPr>
          <p:nvPr>
            <p:ph type="sldImg"/>
          </p:nvPr>
        </p:nvSpPr>
        <p:spPr>
          <a:xfrm>
            <a:off x="685800" y="1143000"/>
            <a:ext cx="5486400" cy="3086100"/>
          </a:xfrm>
          <a:ln/>
        </p:spPr>
      </p:sp>
      <p:sp>
        <p:nvSpPr>
          <p:cNvPr id="419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altLang="en-US" dirty="0" smtClean="0">
                <a:latin typeface="Gill Sans" pitchFamily="84" charset="0"/>
                <a:ea typeface="ＭＳ Ｐゴシック" panose="020B0600070205080204" pitchFamily="34" charset="-128"/>
              </a:rPr>
              <a:t>Features are one type of requirement. There are usually different types of requirements that describe a system and they usually form some sort of a hierarchy. The next two slides give you a quick view of how we might organize requirements.</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Here we see several levels of requirements. The highest level is the vision. The vision document, like Gary’s, is a statement that describes the long-term, high-level view of the system or enterprise. Successful businesses have vision statements that guide the way they conduct business. It defines the business by what it contributes to the marketplace. In this problem, the vision is a vision for the game framework that we are to build. This vision should be aligned with Gary’s Games company vision, but that’s not important for our purposes here. </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The features are requirements that describe particular functions or capabilities of the system we’re going to build. These too are high-level requirements. There should be something in the vision that you can point to that makes the feature desirable. You may not get this directly from the vision but will need to talk to people and do a good bit of analysis to identify all of the features.</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The features drive the detail requirements. Detail requirements might be written as use cases, user stories, or any other requirements technique your team decides upon. If you satisfy the detail requirements you will have implemented the features. If you implement all of the features, you will have satisfied the vision.</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There’s no law that says you need to have just these three levels. You might have more or less. It turns out that three works out well for most projects. It also makes it easy to set up a traceability matrix.</a:t>
            </a:r>
          </a:p>
        </p:txBody>
      </p:sp>
      <p:sp>
        <p:nvSpPr>
          <p:cNvPr id="419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438A0B45-7587-4E2A-9E2E-D5C9F0B6303A}" type="slidenum">
              <a:rPr lang="en-US" altLang="en-US" sz="1200">
                <a:latin typeface="Gill Sans" pitchFamily="84" charset="0"/>
                <a:sym typeface="Gill Sans" pitchFamily="84" charset="0"/>
              </a:rPr>
              <a:pPr/>
              <a:t>40</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1441974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give them like</a:t>
            </a:r>
            <a:r>
              <a:rPr lang="en-US" baseline="0" dirty="0" smtClean="0"/>
              <a:t> 2 minutes</a:t>
            </a:r>
            <a:endParaRPr lang="en-US" dirty="0"/>
          </a:p>
        </p:txBody>
      </p:sp>
      <p:sp>
        <p:nvSpPr>
          <p:cNvPr id="4" name="Slide Number Placeholder 3"/>
          <p:cNvSpPr>
            <a:spLocks noGrp="1"/>
          </p:cNvSpPr>
          <p:nvPr>
            <p:ph type="sldNum" sz="quarter" idx="10"/>
          </p:nvPr>
        </p:nvSpPr>
        <p:spPr/>
        <p:txBody>
          <a:bodyPr/>
          <a:lstStyle/>
          <a:p>
            <a:fld id="{C7C78AD7-F374-4522-9C2D-790026ADD2F5}" type="slidenum">
              <a:rPr lang="en-US" smtClean="0"/>
              <a:pPr/>
              <a:t>6</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xfrm>
            <a:off x="685800" y="1143000"/>
            <a:ext cx="5486400" cy="3086100"/>
          </a:xfrm>
          <a:ln/>
        </p:spPr>
      </p:sp>
      <p:sp>
        <p:nvSpPr>
          <p:cNvPr id="440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90000"/>
              </a:lnSpc>
            </a:pPr>
            <a:r>
              <a:rPr lang="en-US" altLang="en-US" dirty="0" smtClean="0">
                <a:latin typeface="Gill Sans" pitchFamily="84" charset="0"/>
                <a:ea typeface="ＭＳ Ｐゴシック" panose="020B0600070205080204" pitchFamily="34" charset="-128"/>
              </a:rPr>
              <a:t>There is an important concept in managing a project. You want to make sure that everything you do contributes to the project’s goals (i.e. satisfies the requirements). One way we do this on large projects is by tracking the dependencies between artifacts like requirements, modules, tests, and so on. This is called </a:t>
            </a:r>
            <a:r>
              <a:rPr lang="en-US" altLang="en-US" i="1" u="sng" dirty="0" smtClean="0">
                <a:latin typeface="Gill Sans" pitchFamily="84" charset="0"/>
                <a:ea typeface="ＭＳ Ｐゴシック" panose="020B0600070205080204" pitchFamily="34" charset="-128"/>
              </a:rPr>
              <a:t>traceability</a:t>
            </a:r>
            <a:r>
              <a:rPr lang="en-US" altLang="en-US" dirty="0" smtClean="0">
                <a:latin typeface="Gill Sans" pitchFamily="84" charset="0"/>
                <a:ea typeface="ＭＳ Ｐゴシック" panose="020B0600070205080204" pitchFamily="34" charset="-128"/>
              </a:rPr>
              <a:t>. Traceability matrices like this one are easy to create and provide an easy-to-read view of how two types of artifacts relate to each other. A common use of traceability is to trace use cases or user stories back to their feature requirements. That’s what we’ve done here.</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This matrix shows that there are eight features, F1-F8 and ten use cases U1-U10. The </a:t>
            </a:r>
            <a:r>
              <a:rPr lang="en-US" altLang="en-US" dirty="0" smtClean="0">
                <a:latin typeface="Gill Sans" pitchFamily="84" charset="0"/>
                <a:ea typeface="ＭＳ Ｐゴシック" panose="020B0600070205080204" pitchFamily="34" charset="-128"/>
                <a:sym typeface="Wingdings 3" panose="05040102010807070707" pitchFamily="18" charset="2"/>
              </a:rPr>
              <a:t></a:t>
            </a:r>
            <a:r>
              <a:rPr lang="en-US" altLang="en-US" dirty="0" smtClean="0">
                <a:latin typeface="Gill Sans" pitchFamily="84" charset="0"/>
                <a:ea typeface="ＭＳ Ｐゴシック" panose="020B0600070205080204" pitchFamily="34" charset="-128"/>
              </a:rPr>
              <a:t>  character in a cell shows that the use case in the row is needed to satisfy (contributes to) the feature en the column. (Actually, you can make the arrows point either way. The way we have it says that use cases trace back to features. If you changed the direction of the arrows it would say that the features generate or derive the use cases. Two ways of saying the same thing.) So, use case U1 contributes to satisfying features F1 and F3. There is much information one can get from looking at a traceability matrix. In this one, we can see that if we want all of feature F7 implemented we need to implement use cases U6-U7. However if we want feature F6, we only need to implement use case U5.</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When we plan our work and prioritize the effort, this information is valuable to ensure that we are building a working product incrementally rather than ending up with a product that is 80% done, but nothing actually works.</a:t>
            </a:r>
          </a:p>
          <a:p>
            <a:pPr>
              <a:lnSpc>
                <a:spcPct val="90000"/>
              </a:lnSpc>
            </a:pPr>
            <a:endParaRPr lang="en-US" altLang="en-US" dirty="0" smtClean="0">
              <a:latin typeface="Gill Sans" pitchFamily="84" charset="0"/>
              <a:ea typeface="ＭＳ Ｐゴシック" panose="020B0600070205080204" pitchFamily="34" charset="-128"/>
            </a:endParaRPr>
          </a:p>
          <a:p>
            <a:pPr>
              <a:lnSpc>
                <a:spcPct val="90000"/>
              </a:lnSpc>
            </a:pPr>
            <a:r>
              <a:rPr lang="en-US" altLang="en-US" dirty="0" smtClean="0">
                <a:latin typeface="Gill Sans" pitchFamily="84" charset="0"/>
                <a:ea typeface="ＭＳ Ｐゴシック" panose="020B0600070205080204" pitchFamily="34" charset="-128"/>
              </a:rPr>
              <a:t>There is one other thing you can get from a traceability matrix quickly. If you have an empty column, it means you have no use cases that help satisfy that feature. If you have an empty row, you’ve described a use case that contributes nothing to the set of features your customer want.</a:t>
            </a:r>
          </a:p>
        </p:txBody>
      </p:sp>
      <p:sp>
        <p:nvSpPr>
          <p:cNvPr id="440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B02136B6-6380-48C1-8E61-ACE77623146D}" type="slidenum">
              <a:rPr lang="en-US" altLang="en-US" sz="1200">
                <a:latin typeface="Gill Sans" pitchFamily="84" charset="0"/>
                <a:sym typeface="Gill Sans" pitchFamily="84" charset="0"/>
              </a:rPr>
              <a:pPr/>
              <a:t>41</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101066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p:cNvSpPr>
          <p:nvPr>
            <p:ph type="sldImg"/>
          </p:nvPr>
        </p:nvSpPr>
        <p:spPr>
          <a:xfrm>
            <a:off x="685800" y="1143000"/>
            <a:ext cx="5486400" cy="3086100"/>
          </a:xfrm>
          <a:ln/>
        </p:spPr>
      </p:sp>
      <p:sp>
        <p:nvSpPr>
          <p:cNvPr id="5222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smtClean="0">
                <a:latin typeface="Gill Sans" pitchFamily="84" charset="0"/>
                <a:ea typeface="ＭＳ Ｐゴシック" panose="020B0600070205080204" pitchFamily="34" charset="-128"/>
              </a:rPr>
              <a:t>Using Gary’s vision statement and the transcript of the customer conversation, extract features the customer wants in the Game System Framework.  Do this in your groups</a:t>
            </a:r>
          </a:p>
        </p:txBody>
      </p:sp>
      <p:sp>
        <p:nvSpPr>
          <p:cNvPr id="5222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56ABC353-350C-42AF-808D-62FD99140C35}" type="slidenum">
              <a:rPr lang="en-US" altLang="en-US" sz="1200">
                <a:latin typeface="Gill Sans" pitchFamily="84" charset="0"/>
                <a:sym typeface="Gill Sans" pitchFamily="84" charset="0"/>
              </a:rPr>
              <a:pPr/>
              <a:t>42</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2366173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a:xfrm>
            <a:off x="685800" y="1143000"/>
            <a:ext cx="5486400" cy="3086100"/>
          </a:xfrm>
          <a:ln/>
        </p:spPr>
      </p:sp>
      <p:sp>
        <p:nvSpPr>
          <p:cNvPr id="5427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mtClean="0">
                <a:latin typeface="Gill Sans" pitchFamily="84" charset="0"/>
                <a:ea typeface="ＭＳ Ｐゴシック" panose="020B0600070205080204" pitchFamily="34" charset="-128"/>
              </a:rPr>
              <a:t>Here’s the set we came up with. Yours might be different. The way we’ve described them here is different than in the book but they say the same thing. At some point you will probably want to add details to make the descriptions more specific and unambiguous.</a:t>
            </a:r>
          </a:p>
        </p:txBody>
      </p:sp>
      <p:sp>
        <p:nvSpPr>
          <p:cNvPr id="5427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51D872D0-0B2E-405F-ABA2-7BCF2842BE47}" type="slidenum">
              <a:rPr lang="en-US" altLang="en-US" sz="1200">
                <a:latin typeface="Gill Sans" pitchFamily="84" charset="0"/>
                <a:sym typeface="Gill Sans" pitchFamily="84" charset="0"/>
              </a:rPr>
              <a:pPr/>
              <a:t>43</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250096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p:cNvSpPr>
          <p:nvPr>
            <p:ph type="sldImg"/>
          </p:nvPr>
        </p:nvSpPr>
        <p:spPr>
          <a:xfrm>
            <a:off x="685800" y="1143000"/>
            <a:ext cx="5486400" cy="3086100"/>
          </a:xfrm>
          <a:ln/>
        </p:spPr>
      </p:sp>
      <p:sp>
        <p:nvSpPr>
          <p:cNvPr id="624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smtClean="0">
                <a:latin typeface="Gill Sans" pitchFamily="84" charset="0"/>
                <a:ea typeface="ＭＳ Ｐゴシック" panose="020B0600070205080204" pitchFamily="34" charset="-128"/>
              </a:rPr>
              <a:t>Using our six features and three use cases (number the use cases from top to bottom in the use case diagram), fill in the traceability matrix here.</a:t>
            </a:r>
          </a:p>
        </p:txBody>
      </p:sp>
      <p:sp>
        <p:nvSpPr>
          <p:cNvPr id="6246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81741D44-EF67-4790-B4FF-D6B7B59B25DC}" type="slidenum">
              <a:rPr lang="en-US" altLang="en-US" sz="1200">
                <a:latin typeface="Gill Sans" pitchFamily="84" charset="0"/>
                <a:sym typeface="Gill Sans" pitchFamily="84" charset="0"/>
              </a:rPr>
              <a:pPr/>
              <a:t>44</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3578580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p:cNvSpPr>
          <p:nvPr>
            <p:ph type="sldImg"/>
          </p:nvPr>
        </p:nvSpPr>
        <p:spPr>
          <a:xfrm>
            <a:off x="685800" y="1143000"/>
            <a:ext cx="5486400" cy="3086100"/>
          </a:xfrm>
          <a:ln/>
        </p:spPr>
      </p:sp>
      <p:sp>
        <p:nvSpPr>
          <p:cNvPr id="645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smtClean="0">
                <a:latin typeface="Gill Sans" pitchFamily="84" charset="0"/>
                <a:ea typeface="ＭＳ Ｐゴシック" panose="020B0600070205080204" pitchFamily="34" charset="-128"/>
              </a:rPr>
              <a:t>Here are our answers. Notice that U3: “Package a game” does not support any of the features. When your discuss this with your customer it might lead to additional features that the user hasn’t thought of yet. Some of these might be:</a:t>
            </a:r>
          </a:p>
          <a:p>
            <a:pPr>
              <a:buFontTx/>
              <a:buChar char="•"/>
            </a:pPr>
            <a:r>
              <a:rPr lang="en-US" altLang="en-US" dirty="0" smtClean="0">
                <a:latin typeface="Gill Sans" pitchFamily="84" charset="0"/>
                <a:ea typeface="ＭＳ Ｐゴシック" panose="020B0600070205080204" pitchFamily="34" charset="-128"/>
              </a:rPr>
              <a:t>The games created by the framework  will play on various systems like Windows, Mac OS, and Linux systems.</a:t>
            </a:r>
          </a:p>
          <a:p>
            <a:pPr>
              <a:buFontTx/>
              <a:buChar char="•"/>
            </a:pPr>
            <a:r>
              <a:rPr lang="en-US" altLang="en-US" dirty="0" smtClean="0">
                <a:latin typeface="Gill Sans" pitchFamily="84" charset="0"/>
                <a:ea typeface="ＭＳ Ｐゴシック" panose="020B0600070205080204" pitchFamily="34" charset="-128"/>
              </a:rPr>
              <a:t>The game framework and games created by it will be available on CD, DVD, and by download.</a:t>
            </a:r>
          </a:p>
          <a:p>
            <a:endParaRPr lang="en-US" altLang="en-US" dirty="0" smtClean="0">
              <a:latin typeface="Gill Sans" pitchFamily="84" charset="0"/>
              <a:ea typeface="ＭＳ Ｐゴシック" panose="020B0600070205080204" pitchFamily="34" charset="-128"/>
            </a:endParaRPr>
          </a:p>
          <a:p>
            <a:r>
              <a:rPr lang="en-US" altLang="en-US" dirty="0" smtClean="0">
                <a:latin typeface="Gill Sans" pitchFamily="84" charset="0"/>
                <a:ea typeface="ＭＳ Ｐゴシック" panose="020B0600070205080204" pitchFamily="34" charset="-128"/>
              </a:rPr>
              <a:t>Notice also that none of the use cases supports feature F6: “GSF manages administrative details.” Administrative details are keeping track of who is moving, what move it is, or some other type of time management, ensuring that the rules are obeyed, etc. We could argue that U1: “Create a game” includes the feature, but it’s not clear that this is the case. It’s not wrong if you decide that it does, but you need to make sure that your customer and anyone who works on the system knows this.</a:t>
            </a:r>
          </a:p>
        </p:txBody>
      </p:sp>
      <p:sp>
        <p:nvSpPr>
          <p:cNvPr id="6451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494832CD-3875-4AE9-844A-6DA6C882E0FD}" type="slidenum">
              <a:rPr lang="en-US" altLang="en-US" sz="1200">
                <a:latin typeface="Gill Sans" pitchFamily="84" charset="0"/>
                <a:sym typeface="Gill Sans" pitchFamily="84" charset="0"/>
              </a:rPr>
              <a:pPr/>
              <a:t>45</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140322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p:cNvSpPr>
          <p:nvPr>
            <p:ph type="sldImg"/>
          </p:nvPr>
        </p:nvSpPr>
        <p:spPr>
          <a:xfrm>
            <a:off x="685800" y="1143000"/>
            <a:ext cx="5486400" cy="3086100"/>
          </a:xfrm>
          <a:ln/>
        </p:spPr>
      </p:sp>
      <p:sp>
        <p:nvSpPr>
          <p:cNvPr id="6758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dirty="0" smtClean="0">
                <a:latin typeface="Gill Sans" pitchFamily="84" charset="0"/>
                <a:ea typeface="ＭＳ Ｐゴシック" panose="020B0600070205080204" pitchFamily="34" charset="-128"/>
              </a:rPr>
              <a:t>Managing administrative details is something that the GSF must do, but it is not something that directly affects creating or modifying a game. When you design a game, you might specify what the details are but you don’t actually “manage” them. Managing the administrative details surfaces when a game is being played. Therefore, the Game actor is a game created by the Game Designer using GSF. It uses the GSF features to manage the game.</a:t>
            </a:r>
          </a:p>
          <a:p>
            <a:endParaRPr lang="en-US" altLang="en-US" dirty="0" smtClean="0">
              <a:latin typeface="Gill Sans" pitchFamily="84" charset="0"/>
              <a:ea typeface="ＭＳ Ｐゴシック" panose="020B0600070205080204" pitchFamily="34" charset="-128"/>
            </a:endParaRPr>
          </a:p>
          <a:p>
            <a:r>
              <a:rPr lang="en-US" altLang="en-US" dirty="0" smtClean="0">
                <a:latin typeface="Gill Sans" pitchFamily="84" charset="0"/>
                <a:ea typeface="ＭＳ Ｐゴシック" panose="020B0600070205080204" pitchFamily="34" charset="-128"/>
              </a:rPr>
              <a:t>You might think that the use case might be better names as “Play game” but that is something that a game player does, not the game. And the game player would not be using the GSF directly (or even to their knowledge). The game, however, gets value from executing a turn. In the text, we showed three other use cases, Create Board, Move Units, and Add/Remove Units. We’ve left them out here and will let you decide whether to add them or not.</a:t>
            </a:r>
          </a:p>
        </p:txBody>
      </p:sp>
      <p:sp>
        <p:nvSpPr>
          <p:cNvPr id="67588"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DEDD1F4F-825E-44AC-8055-0A7A3D8D97F3}" type="slidenum">
              <a:rPr lang="en-US" altLang="en-US" sz="1200">
                <a:latin typeface="Gill Sans" pitchFamily="84" charset="0"/>
                <a:sym typeface="Gill Sans" pitchFamily="84" charset="0"/>
              </a:rPr>
              <a:pPr/>
              <a:t>47</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35344594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xfrm>
            <a:off x="685800" y="1143000"/>
            <a:ext cx="5486400" cy="3086100"/>
          </a:xfrm>
          <a:ln/>
        </p:spPr>
      </p:sp>
      <p:sp>
        <p:nvSpPr>
          <p:cNvPr id="696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mtClean="0">
                <a:latin typeface="Gill Sans" pitchFamily="84" charset="0"/>
                <a:ea typeface="ＭＳ Ｐゴシック" panose="020B0600070205080204" pitchFamily="34" charset="-128"/>
              </a:rPr>
              <a:t>This is all well and good as long as you realize that a domain is an area of common interest. For example software development is a domain, knitting is a domain, and game development is a domain. Each domain has its own concepts and terminology that people working within the domain use to communicate effectively. For example the terms compiler and pointer have special meaning to programmers than it does to non-programmers.</a:t>
            </a:r>
          </a:p>
        </p:txBody>
      </p:sp>
      <p:sp>
        <p:nvSpPr>
          <p:cNvPr id="69636"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54FEA622-67E0-4407-9F89-E9068B38D49B}" type="slidenum">
              <a:rPr lang="en-US" altLang="en-US" sz="1200">
                <a:latin typeface="Gill Sans" pitchFamily="84" charset="0"/>
                <a:sym typeface="Gill Sans" pitchFamily="84" charset="0"/>
              </a:rPr>
              <a:pPr/>
              <a:t>48</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2922363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p:cNvSpPr>
          <p:nvPr>
            <p:ph type="sldImg"/>
          </p:nvPr>
        </p:nvSpPr>
        <p:spPr>
          <a:xfrm>
            <a:off x="685800" y="1143000"/>
            <a:ext cx="5486400" cy="3086100"/>
          </a:xfrm>
          <a:ln/>
        </p:spPr>
      </p:sp>
      <p:sp>
        <p:nvSpPr>
          <p:cNvPr id="7168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en-US" smtClean="0">
                <a:latin typeface="Gill Sans" pitchFamily="84" charset="0"/>
                <a:ea typeface="ＭＳ Ｐゴシック" panose="020B0600070205080204" pitchFamily="34" charset="-128"/>
              </a:rPr>
              <a:t>Gary doesn’t care about classes at this point. In fact, he may never care about classes and objects, but the developers need to know about them. What Gary cares about are games and how they’re designed. He wants to know that you have an understanding of </a:t>
            </a:r>
            <a:r>
              <a:rPr lang="en-US" altLang="en-US" u="sng" smtClean="0">
                <a:latin typeface="Gill Sans" pitchFamily="84" charset="0"/>
                <a:ea typeface="ＭＳ Ｐゴシック" panose="020B0600070205080204" pitchFamily="34" charset="-128"/>
              </a:rPr>
              <a:t>his</a:t>
            </a:r>
            <a:r>
              <a:rPr lang="en-US" altLang="en-US" smtClean="0">
                <a:latin typeface="Gill Sans" pitchFamily="84" charset="0"/>
                <a:ea typeface="ＭＳ Ｐゴシック" panose="020B0600070205080204" pitchFamily="34" charset="-128"/>
              </a:rPr>
              <a:t> problem and requirements. Using the use case diagram and this feature list you can give Gary the warm and fuzzy feelings he needs to give you the okay to continue with the project.</a:t>
            </a:r>
          </a:p>
        </p:txBody>
      </p:sp>
      <p:sp>
        <p:nvSpPr>
          <p:cNvPr id="7168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67423EDA-3BBB-4AAC-87E5-44949B44A7C4}" type="slidenum">
              <a:rPr lang="en-US" altLang="en-US" sz="1200">
                <a:latin typeface="Gill Sans" pitchFamily="84" charset="0"/>
                <a:sym typeface="Gill Sans" pitchFamily="84" charset="0"/>
              </a:rPr>
              <a:pPr/>
              <a:t>49</a:t>
            </a:fld>
            <a:endParaRPr lang="en-US" altLang="en-US" sz="1200">
              <a:latin typeface="Gill Sans" pitchFamily="84" charset="0"/>
              <a:sym typeface="Gill Sans" pitchFamily="84" charset="0"/>
            </a:endParaRPr>
          </a:p>
        </p:txBody>
      </p:sp>
    </p:spTree>
    <p:extLst>
      <p:ext uri="{BB962C8B-B14F-4D97-AF65-F5344CB8AC3E}">
        <p14:creationId xmlns="" xmlns:p14="http://schemas.microsoft.com/office/powerpoint/2010/main" val="2042222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Hardware, use case, code</a:t>
            </a:r>
            <a:endParaRPr lang="en-US" dirty="0"/>
          </a:p>
        </p:txBody>
      </p:sp>
      <p:sp>
        <p:nvSpPr>
          <p:cNvPr id="4" name="Slide Number Placeholder 3"/>
          <p:cNvSpPr>
            <a:spLocks noGrp="1"/>
          </p:cNvSpPr>
          <p:nvPr>
            <p:ph type="sldNum" sz="quarter" idx="10"/>
          </p:nvPr>
        </p:nvSpPr>
        <p:spPr/>
        <p:txBody>
          <a:bodyPr/>
          <a:lstStyle/>
          <a:p>
            <a:fld id="{E16DAF9D-270E-40D1-9477-6788EDB15FE6}" type="slidenum">
              <a:rPr lang="en-US" smtClean="0"/>
              <a:pPr/>
              <a:t>13</a:t>
            </a:fld>
            <a:endParaRPr lang="en-US"/>
          </a:p>
        </p:txBody>
      </p:sp>
    </p:spTree>
    <p:extLst>
      <p:ext uri="{BB962C8B-B14F-4D97-AF65-F5344CB8AC3E}">
        <p14:creationId xmlns:p14="http://schemas.microsoft.com/office/powerpoint/2010/main" xmlns="" val="3884391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a:xfrm>
            <a:off x="685800" y="1143000"/>
            <a:ext cx="5486400" cy="3086100"/>
          </a:xfrm>
          <a:ln/>
        </p:spPr>
      </p:sp>
      <p:sp>
        <p:nvSpPr>
          <p:cNvPr id="2560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Gill Sans" pitchFamily="84" charset="0"/>
                <a:ea typeface="ＭＳ Ｐゴシック" panose="020B0600070205080204" pitchFamily="34" charset="-128"/>
              </a:rPr>
              <a:t>This scenario describes the way our product, as implemented at the end of the last chapter, is used. How do we need to change it for the new requirements.</a:t>
            </a: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185D9CC5-830A-4336-9C42-8CC5303C767C}" type="slidenum">
              <a:rPr lang="en-US" altLang="en-US" sz="1200">
                <a:latin typeface="Gill Sans" pitchFamily="84" charset="0"/>
                <a:sym typeface="Gill Sans" pitchFamily="84" charset="0"/>
              </a:rPr>
              <a:pPr/>
              <a:t>14</a:t>
            </a:fld>
            <a:endParaRPr lang="en-US" altLang="en-US" sz="1200">
              <a:latin typeface="Gill Sans" pitchFamily="84" charset="0"/>
              <a:sym typeface="Gill Sans" pitchFamily="84" charset="0"/>
            </a:endParaRPr>
          </a:p>
        </p:txBody>
      </p:sp>
    </p:spTree>
    <p:extLst>
      <p:ext uri="{BB962C8B-B14F-4D97-AF65-F5344CB8AC3E}">
        <p14:creationId xmlns:p14="http://schemas.microsoft.com/office/powerpoint/2010/main" xmlns="" val="290218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a:xfrm>
            <a:off x="685800" y="1143000"/>
            <a:ext cx="5486400" cy="3086100"/>
          </a:xfrm>
          <a:ln/>
        </p:spPr>
      </p:sp>
      <p:sp>
        <p:nvSpPr>
          <p:cNvPr id="27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latin typeface="Gill Sans" pitchFamily="84" charset="0"/>
                <a:ea typeface="ＭＳ Ｐゴシック" panose="020B0600070205080204" pitchFamily="34" charset="-128"/>
              </a:rPr>
              <a:t>Here’s one way we might change the scenario. There are others that would work as well.</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54F0C376-8F47-452F-B0EC-5EDB7E155050}" type="slidenum">
              <a:rPr lang="en-US" altLang="en-US" sz="1200">
                <a:latin typeface="Gill Sans" pitchFamily="84" charset="0"/>
                <a:sym typeface="Gill Sans" pitchFamily="84" charset="0"/>
              </a:rPr>
              <a:pPr/>
              <a:t>15</a:t>
            </a:fld>
            <a:endParaRPr lang="en-US" altLang="en-US" sz="1200">
              <a:latin typeface="Gill Sans" pitchFamily="84" charset="0"/>
              <a:sym typeface="Gill Sans" pitchFamily="84" charset="0"/>
            </a:endParaRPr>
          </a:p>
        </p:txBody>
      </p:sp>
    </p:spTree>
    <p:extLst>
      <p:ext uri="{BB962C8B-B14F-4D97-AF65-F5344CB8AC3E}">
        <p14:creationId xmlns:p14="http://schemas.microsoft.com/office/powerpoint/2010/main" xmlns="" val="1167457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Needs to be important to you!</a:t>
            </a:r>
            <a:endParaRPr lang="en-US" dirty="0"/>
          </a:p>
        </p:txBody>
      </p:sp>
      <p:sp>
        <p:nvSpPr>
          <p:cNvPr id="4" name="Slide Number Placeholder 3"/>
          <p:cNvSpPr>
            <a:spLocks noGrp="1"/>
          </p:cNvSpPr>
          <p:nvPr>
            <p:ph type="sldNum" sz="quarter" idx="10"/>
          </p:nvPr>
        </p:nvSpPr>
        <p:spPr/>
        <p:txBody>
          <a:bodyPr/>
          <a:lstStyle/>
          <a:p>
            <a:fld id="{E16DAF9D-270E-40D1-9477-6788EDB15FE6}" type="slidenum">
              <a:rPr lang="en-US" smtClean="0"/>
              <a:pPr/>
              <a:t>16</a:t>
            </a:fld>
            <a:endParaRPr lang="en-US"/>
          </a:p>
        </p:txBody>
      </p:sp>
    </p:spTree>
    <p:extLst>
      <p:ext uri="{BB962C8B-B14F-4D97-AF65-F5344CB8AC3E}">
        <p14:creationId xmlns:p14="http://schemas.microsoft.com/office/powerpoint/2010/main" xmlns="" val="4128512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p:cNvSpPr>
          <p:nvPr>
            <p:ph type="sldImg"/>
          </p:nvPr>
        </p:nvSpPr>
        <p:spPr>
          <a:xfrm>
            <a:off x="685800" y="1143000"/>
            <a:ext cx="5486400" cy="3086100"/>
          </a:xfrm>
          <a:ln/>
        </p:spPr>
      </p:sp>
      <p:sp>
        <p:nvSpPr>
          <p:cNvPr id="378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smtClean="0">
                <a:latin typeface="Gill Sans" pitchFamily="84" charset="0"/>
                <a:ea typeface="ＭＳ Ｐゴシック" panose="020B0600070205080204" pitchFamily="34" charset="-128"/>
              </a:rPr>
              <a:t>Here’s a new design that we want to use for our new version of the system. Make sure you understand the diagram. Is there a similarity between Remote and </a:t>
            </a:r>
            <a:r>
              <a:rPr lang="en-US" altLang="en-US" dirty="0" err="1" smtClean="0">
                <a:latin typeface="Gill Sans" pitchFamily="84" charset="0"/>
                <a:ea typeface="ＭＳ Ｐゴシック" panose="020B0600070205080204" pitchFamily="34" charset="-128"/>
              </a:rPr>
              <a:t>BarkRecognizer</a:t>
            </a:r>
            <a:r>
              <a:rPr lang="en-US" altLang="en-US" dirty="0" smtClean="0">
                <a:latin typeface="Gill Sans" pitchFamily="84" charset="0"/>
                <a:ea typeface="ＭＳ Ｐゴシック" panose="020B0600070205080204" pitchFamily="34" charset="-128"/>
              </a:rPr>
              <a:t>?</a:t>
            </a:r>
          </a:p>
          <a:p>
            <a:r>
              <a:rPr lang="en-US" altLang="en-US" dirty="0" smtClean="0">
                <a:latin typeface="Gill Sans" pitchFamily="84" charset="0"/>
                <a:ea typeface="ＭＳ Ｐゴシック" panose="020B0600070205080204" pitchFamily="34" charset="-128"/>
              </a:rPr>
              <a:t>Notice that the parameter to the recognize method is an instance of a Bark and we haven’t put a Bark class in the diagram. Is this a problem? Well it is if this represented the final system. But for now, it’s okay. You’ll see when we get to the code that we’ll use a String for now, until we get the real details. In fact the code we’ve got in the book and in the slides simulates the hardware since we really don’t have the hardware. One thing we want to do in our systems is make it easy to test for correctness even when we don’t have all of the parts we need to finish the system for delivery to the customer.</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CDB5A57B-76D6-4D35-877D-4C5E241968C1}" type="slidenum">
              <a:rPr lang="en-US" altLang="en-US" sz="1200">
                <a:latin typeface="Gill Sans" pitchFamily="84" charset="0"/>
                <a:sym typeface="Gill Sans" pitchFamily="84" charset="0"/>
              </a:rPr>
              <a:pPr/>
              <a:t>17</a:t>
            </a:fld>
            <a:endParaRPr lang="en-US" altLang="en-US" sz="1200">
              <a:latin typeface="Gill Sans" pitchFamily="84" charset="0"/>
              <a:sym typeface="Gill Sans" pitchFamily="84" charset="0"/>
            </a:endParaRPr>
          </a:p>
        </p:txBody>
      </p:sp>
    </p:spTree>
    <p:extLst>
      <p:ext uri="{BB962C8B-B14F-4D97-AF65-F5344CB8AC3E}">
        <p14:creationId xmlns:p14="http://schemas.microsoft.com/office/powerpoint/2010/main" xmlns="" val="1854359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p:cNvSpPr>
          <p:nvPr>
            <p:ph type="sldImg"/>
          </p:nvPr>
        </p:nvSpPr>
        <p:spPr>
          <a:xfrm>
            <a:off x="685800" y="1143000"/>
            <a:ext cx="5486400" cy="3086100"/>
          </a:xfrm>
          <a:ln/>
        </p:spPr>
      </p:sp>
      <p:sp>
        <p:nvSpPr>
          <p:cNvPr id="399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smtClean="0">
                <a:latin typeface="Gill Sans" pitchFamily="84" charset="0"/>
                <a:ea typeface="ＭＳ Ｐゴシック" panose="020B0600070205080204" pitchFamily="34" charset="-128"/>
              </a:rPr>
              <a:t>There’s not a lot complexity here. It’s not too hard to write the code from the previous diagram. Which is easier to understand, the diagram or the code? Actually, as with most answers—it depends. It depends on what you’re trying to understand. If you want to understand how the system is organized, the diagram is a great way of getting the higher-level view; while if you really want to see how everything is implemented, you need to look at the code. On single view suffices.</a:t>
            </a: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9FD44AD5-8B85-4040-9C7C-084B45CB571B}" type="slidenum">
              <a:rPr lang="en-US" altLang="en-US" sz="1200">
                <a:latin typeface="Gill Sans" pitchFamily="84" charset="0"/>
                <a:sym typeface="Gill Sans" pitchFamily="84" charset="0"/>
              </a:rPr>
              <a:pPr/>
              <a:t>18</a:t>
            </a:fld>
            <a:endParaRPr lang="en-US" altLang="en-US" sz="1200">
              <a:latin typeface="Gill Sans" pitchFamily="84" charset="0"/>
              <a:sym typeface="Gill Sans" pitchFamily="84" charset="0"/>
            </a:endParaRPr>
          </a:p>
        </p:txBody>
      </p:sp>
    </p:spTree>
    <p:extLst>
      <p:ext uri="{BB962C8B-B14F-4D97-AF65-F5344CB8AC3E}">
        <p14:creationId xmlns:p14="http://schemas.microsoft.com/office/powerpoint/2010/main" xmlns="" val="3746779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p:cNvSpPr>
          <p:nvPr>
            <p:ph type="sldImg"/>
          </p:nvPr>
        </p:nvSpPr>
        <p:spPr>
          <a:xfrm>
            <a:off x="685800" y="1143000"/>
            <a:ext cx="5486400" cy="3086100"/>
          </a:xfrm>
          <a:ln/>
        </p:spPr>
      </p:sp>
      <p:sp>
        <p:nvSpPr>
          <p:cNvPr id="440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dirty="0" smtClean="0">
                <a:latin typeface="Gill Sans" pitchFamily="84" charset="0"/>
                <a:ea typeface="ＭＳ Ｐゴシック" panose="020B0600070205080204" pitchFamily="34" charset="-128"/>
              </a:rPr>
              <a:t>Maybe we happened to get lucky with our application of the Information Expert pattern on our code. If we hadn’t, the solution seems simple to Doug, who’s a manager, not a programmer. What do you think of his solution. It certainly seems simple enough. In fact that’s often the problem. People who aren’t programmers or involved with software development think that a change can just be implemented with the most obvious, simple solution (to them).</a:t>
            </a: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9DF86569-FCEE-4A4F-AF4E-989830A8C521}" type="slidenum">
              <a:rPr lang="en-US" altLang="en-US" sz="1200">
                <a:latin typeface="Gill Sans" pitchFamily="84" charset="0"/>
                <a:sym typeface="Gill Sans" pitchFamily="84" charset="0"/>
              </a:rPr>
              <a:pPr/>
              <a:t>19</a:t>
            </a:fld>
            <a:endParaRPr lang="en-US" altLang="en-US" sz="1200">
              <a:latin typeface="Gill Sans" pitchFamily="84" charset="0"/>
              <a:sym typeface="Gill Sans" pitchFamily="84" charset="0"/>
            </a:endParaRPr>
          </a:p>
        </p:txBody>
      </p:sp>
    </p:spTree>
    <p:extLst>
      <p:ext uri="{BB962C8B-B14F-4D97-AF65-F5344CB8AC3E}">
        <p14:creationId xmlns:p14="http://schemas.microsoft.com/office/powerpoint/2010/main" xmlns="" val="2053342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2"/>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2"/>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59609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60" y="4800587"/>
            <a:ext cx="8825657" cy="566739"/>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46659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5" y="3657600"/>
            <a:ext cx="882565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868927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5" y="1447802"/>
            <a:ext cx="7999315" cy="2323375"/>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3" y="3771175"/>
            <a:ext cx="7279649" cy="342175"/>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5" y="4350657"/>
            <a:ext cx="882565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98298"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9330492"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 xmlns:p14="http://schemas.microsoft.com/office/powerpoint/2010/main" val="3832091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6" y="3124203"/>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4075933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9" y="1981202"/>
            <a:ext cx="2946866"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5" y="2667000"/>
            <a:ext cx="2927349" cy="358933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61" y="1981202"/>
            <a:ext cx="2936240"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8" y="2667000"/>
            <a:ext cx="2946794" cy="358933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2"/>
            <a:ext cx="2932114"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4" cy="358933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1"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6" y="2133600"/>
            <a:ext cx="0" cy="396688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2378388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51"/>
            <a:ext cx="2940050"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2"/>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7" y="4250951"/>
            <a:ext cx="2930525"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6"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2"/>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51"/>
            <a:ext cx="2932114"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9" y="4827210"/>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1"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6" y="2133600"/>
            <a:ext cx="0" cy="396688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4224340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859033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6" y="430215"/>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4" y="773207"/>
            <a:ext cx="7423149" cy="5483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86049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569" y="2130850"/>
            <a:ext cx="10361692" cy="1470049"/>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623" y="3886653"/>
            <a:ext cx="8531583" cy="1752451"/>
          </a:xfrm>
        </p:spPr>
        <p:txBody>
          <a:bodyPr/>
          <a:lstStyle>
            <a:lvl1pPr marL="0" indent="0" algn="ctr">
              <a:buNone/>
              <a:defRPr/>
            </a:lvl1pPr>
            <a:lvl2pPr marL="321374" indent="0" algn="ctr">
              <a:buNone/>
              <a:defRPr/>
            </a:lvl2pPr>
            <a:lvl3pPr marL="642750" indent="0" algn="ctr">
              <a:buNone/>
              <a:defRPr/>
            </a:lvl3pPr>
            <a:lvl4pPr marL="964124" indent="0" algn="ctr">
              <a:buNone/>
              <a:defRPr/>
            </a:lvl4pPr>
            <a:lvl5pPr marL="1285500" indent="0" algn="ctr">
              <a:buNone/>
              <a:defRPr/>
            </a:lvl5pPr>
            <a:lvl6pPr marL="1606877" indent="0" algn="ctr">
              <a:buNone/>
              <a:defRPr/>
            </a:lvl6pPr>
            <a:lvl7pPr marL="1928250" indent="0" algn="ctr">
              <a:buNone/>
              <a:defRPr/>
            </a:lvl7pPr>
            <a:lvl8pPr marL="2249626" indent="0" algn="ctr">
              <a:buNone/>
              <a:defRPr/>
            </a:lvl8pPr>
            <a:lvl9pPr marL="2571001"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p:txBody>
          <a:bodyPr/>
          <a:lstStyle>
            <a:lvl1pPr>
              <a:defRPr>
                <a:solidFill>
                  <a:schemeClr val="bg1"/>
                </a:solidFill>
              </a:defRPr>
            </a:lvl1pPr>
          </a:lstStyle>
          <a:p>
            <a:fld id="{67763200-43B3-4532-8428-EF159944EC90}" type="slidenum">
              <a:rPr lang="en-US" altLang="en-US">
                <a:solidFill>
                  <a:srgbClr val="FFFFFF"/>
                </a:solidFill>
              </a:rPr>
              <a:pPr/>
              <a:t>‹#›</a:t>
            </a:fld>
            <a:endParaRPr lang="en-US" altLang="en-US">
              <a:solidFill>
                <a:srgbClr val="FFFFFF"/>
              </a:solidFill>
            </a:endParaRPr>
          </a:p>
        </p:txBody>
      </p:sp>
    </p:spTree>
    <p:extLst>
      <p:ext uri="{BB962C8B-B14F-4D97-AF65-F5344CB8AC3E}">
        <p14:creationId xmlns="" xmlns:p14="http://schemas.microsoft.com/office/powerpoint/2010/main" val="420768848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fld id="{01C1DBCA-CEC7-4FFF-A0A2-CEA26FE0F1F7}" type="slidenum">
              <a:rPr lang="en-US" altLang="en-US"/>
              <a:pPr/>
              <a:t>‹#›</a:t>
            </a:fld>
            <a:endParaRPr lang="en-US" altLang="en-US"/>
          </a:p>
        </p:txBody>
      </p:sp>
    </p:spTree>
    <p:extLst>
      <p:ext uri="{BB962C8B-B14F-4D97-AF65-F5344CB8AC3E}">
        <p14:creationId xmlns="" xmlns:p14="http://schemas.microsoft.com/office/powerpoint/2010/main" val="134221871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547339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fld id="{841C3214-C2B0-4BEA-851B-67E39882D6F1}" type="slidenum">
              <a:rPr lang="en-US" altLang="en-US"/>
              <a:pPr/>
              <a:t>‹#›</a:t>
            </a:fld>
            <a:endParaRPr lang="en-US" altLang="en-US"/>
          </a:p>
        </p:txBody>
      </p:sp>
    </p:spTree>
    <p:extLst>
      <p:ext uri="{BB962C8B-B14F-4D97-AF65-F5344CB8AC3E}">
        <p14:creationId xmlns="" xmlns:p14="http://schemas.microsoft.com/office/powerpoint/2010/main" val="3198148810"/>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fld id="{C71B56E7-2456-4155-9711-95B49D96CE1D}" type="slidenum">
              <a:rPr lang="en-US" altLang="en-US"/>
              <a:pPr/>
              <a:t>‹#›</a:t>
            </a:fld>
            <a:endParaRPr lang="en-US" altLang="en-US"/>
          </a:p>
        </p:txBody>
      </p:sp>
    </p:spTree>
    <p:extLst>
      <p:ext uri="{BB962C8B-B14F-4D97-AF65-F5344CB8AC3E}">
        <p14:creationId xmlns="" xmlns:p14="http://schemas.microsoft.com/office/powerpoint/2010/main" val="161520828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2"/>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2"/>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25960956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5473391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60" y="2861736"/>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34825955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5" y="2060577"/>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7" y="2056093"/>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1209351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4" y="1905002"/>
            <a:ext cx="4396337"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5" y="2514600"/>
            <a:ext cx="4396339" cy="37417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8" y="1905002"/>
            <a:ext cx="4396339"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8" y="2514600"/>
            <a:ext cx="4396339" cy="37417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8" name="Footer Placeholder 7"/>
          <p:cNvSpPr>
            <a:spLocks noGrp="1"/>
          </p:cNvSpPr>
          <p:nvPr>
            <p:ph type="ftr" sz="quarter" idx="11"/>
          </p:nvPr>
        </p:nvSpPr>
        <p:spPr/>
        <p:txBody>
          <a:bodyPr/>
          <a:lstStyle/>
          <a:p>
            <a:endParaRPr lang="en-US" dirty="0">
              <a:solidFill>
                <a:prstClr val="white">
                  <a:tint val="75000"/>
                  <a:alpha val="60000"/>
                </a:prstClr>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1635727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3"/>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4"/>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1075327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2"/>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3"/>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2027541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9"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3"/>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6"/>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11091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60" y="2861736"/>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4825955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9" y="1854192"/>
            <a:ext cx="5092905"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8"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20927534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60" y="4800587"/>
            <a:ext cx="8825657" cy="566739"/>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6" name="Footer Placeholder 5"/>
          <p:cNvSpPr>
            <a:spLocks noGrp="1"/>
          </p:cNvSpPr>
          <p:nvPr>
            <p:ph type="ftr" sz="quarter" idx="11"/>
          </p:nvPr>
        </p:nvSpPr>
        <p:spPr/>
        <p:txBody>
          <a:bodyPr/>
          <a:lstStyle/>
          <a:p>
            <a:endParaRPr lang="en-US" dirty="0">
              <a:solidFill>
                <a:prstClr val="white">
                  <a:tint val="75000"/>
                  <a:alpha val="60000"/>
                </a:prstClr>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14665983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882565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5" y="3657600"/>
            <a:ext cx="882565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28689270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5" y="1447802"/>
            <a:ext cx="7999315" cy="2323375"/>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3" y="3771175"/>
            <a:ext cx="7279649" cy="342175"/>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5" y="4350657"/>
            <a:ext cx="882565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
        <p:nvSpPr>
          <p:cNvPr id="12" name="TextBox 11"/>
          <p:cNvSpPr txBox="1"/>
          <p:nvPr/>
        </p:nvSpPr>
        <p:spPr>
          <a:xfrm>
            <a:off x="898298"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1E5155">
                    <a:lumMod val="40000"/>
                    <a:lumOff val="60000"/>
                  </a:srgbClr>
                </a:solidFill>
              </a:rPr>
              <a:t>“</a:t>
            </a:r>
          </a:p>
        </p:txBody>
      </p:sp>
      <p:sp>
        <p:nvSpPr>
          <p:cNvPr id="15" name="TextBox 14"/>
          <p:cNvSpPr txBox="1"/>
          <p:nvPr/>
        </p:nvSpPr>
        <p:spPr>
          <a:xfrm>
            <a:off x="9330492"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r>
              <a:rPr lang="en-US" dirty="0">
                <a:solidFill>
                  <a:srgbClr val="1E5155">
                    <a:lumMod val="40000"/>
                    <a:lumOff val="60000"/>
                  </a:srgbClr>
                </a:solidFill>
              </a:rPr>
              <a:t>”</a:t>
            </a:r>
          </a:p>
        </p:txBody>
      </p:sp>
    </p:spTree>
    <p:extLst>
      <p:ext uri="{BB962C8B-B14F-4D97-AF65-F5344CB8AC3E}">
        <p14:creationId xmlns="" xmlns:p14="http://schemas.microsoft.com/office/powerpoint/2010/main" val="38320912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6" y="3124203"/>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4075933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9" y="1981202"/>
            <a:ext cx="2946866"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5" y="2667000"/>
            <a:ext cx="2927349" cy="358933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61" y="1981202"/>
            <a:ext cx="2936240"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8" y="2667000"/>
            <a:ext cx="2946794" cy="358933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2"/>
            <a:ext cx="2932114"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4" cy="358933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1"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6" y="2133600"/>
            <a:ext cx="0" cy="396688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32378388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51"/>
            <a:ext cx="2940050"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2"/>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7" y="4250951"/>
            <a:ext cx="2930525"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6"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2"/>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51"/>
            <a:ext cx="2932114"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4"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9" y="4827210"/>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1"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6" y="2133600"/>
            <a:ext cx="0" cy="396688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4"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42243401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18590338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6" y="430215"/>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4" y="773207"/>
            <a:ext cx="7423149" cy="5483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alpha val="60000"/>
                </a:prst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386049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5" y="2060577"/>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7" y="2056093"/>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209351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4" y="1905002"/>
            <a:ext cx="4396337"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5" y="2514600"/>
            <a:ext cx="4396339" cy="37417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8" y="1905002"/>
            <a:ext cx="4396339" cy="576263"/>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8" y="2514600"/>
            <a:ext cx="4396339" cy="37417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635727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075327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027541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5"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9"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3"/>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1109130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9" y="1854192"/>
            <a:ext cx="5092905"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8"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5"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2092753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3.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8397056" y="1676400"/>
            <a:ext cx="3758221"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584467" y="-457200"/>
            <a:ext cx="2133044"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397055" y="6096000"/>
            <a:ext cx="1320456"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205264" y="2667000"/>
            <a:ext cx="5586545"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119426" y="2895600"/>
            <a:ext cx="314878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10324836" y="0"/>
            <a:ext cx="914162" cy="109945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7"/>
            <a:ext cx="9404724" cy="1400531"/>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28"/>
            <a:ext cx="8946542"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47" y="1790703"/>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10/6/2016</a:t>
            </a:fld>
            <a:endParaRPr lang="en-US" dirty="0"/>
          </a:p>
        </p:txBody>
      </p:sp>
      <p:sp>
        <p:nvSpPr>
          <p:cNvPr id="5" name="Footer Placeholder 4"/>
          <p:cNvSpPr>
            <a:spLocks noGrp="1"/>
          </p:cNvSpPr>
          <p:nvPr>
            <p:ph type="ftr" sz="quarter" idx="3"/>
          </p:nvPr>
        </p:nvSpPr>
        <p:spPr>
          <a:xfrm rot="5400000">
            <a:off x="8951579" y="3225302"/>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8" y="295739"/>
            <a:ext cx="838199"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 xmlns:p14="http://schemas.microsoft.com/office/powerpoint/2010/main" val="3732649454"/>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1642107" y="107951"/>
            <a:ext cx="10284321" cy="78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35709" tIns="35709" rIns="35709" bIns="35709" numCol="1" anchor="b" anchorCtr="0" compatLnSpc="1">
            <a:prstTxWarp prst="textNoShape">
              <a:avLst/>
            </a:prstTxWarp>
          </a:bodyPr>
          <a:lstStyle/>
          <a:p>
            <a:pPr lvl="0"/>
            <a:r>
              <a:rPr lang="en-US" altLang="en-US" smtClean="0">
                <a:sym typeface="Arial" panose="020B0604020202020204" pitchFamily="34" charset="0"/>
              </a:rPr>
              <a:t>Click to edit Master title style</a:t>
            </a:r>
          </a:p>
        </p:txBody>
      </p:sp>
      <p:sp>
        <p:nvSpPr>
          <p:cNvPr id="14339" name="Rectangle 2"/>
          <p:cNvSpPr>
            <a:spLocks noGrp="1" noChangeArrowheads="1"/>
          </p:cNvSpPr>
          <p:nvPr>
            <p:ph type="body" idx="1"/>
          </p:nvPr>
        </p:nvSpPr>
        <p:spPr bwMode="auto">
          <a:xfrm>
            <a:off x="1572277" y="1071563"/>
            <a:ext cx="10354152" cy="4768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smtClean="0">
                <a:sym typeface="Arial" panose="020B0604020202020204" pitchFamily="34" charset="0"/>
              </a:rPr>
              <a:t>Click to edit Master text styles</a:t>
            </a:r>
          </a:p>
          <a:p>
            <a:pPr lvl="1"/>
            <a:r>
              <a:rPr lang="en-US" altLang="en-US" smtClean="0">
                <a:sym typeface="Arial" panose="020B0604020202020204" pitchFamily="34" charset="0"/>
              </a:rPr>
              <a:t>Second level</a:t>
            </a:r>
          </a:p>
          <a:p>
            <a:pPr lvl="2"/>
            <a:r>
              <a:rPr lang="en-US" altLang="en-US" smtClean="0">
                <a:sym typeface="Arial" panose="020B0604020202020204" pitchFamily="34" charset="0"/>
              </a:rPr>
              <a:t>Third level</a:t>
            </a:r>
          </a:p>
          <a:p>
            <a:pPr lvl="3"/>
            <a:r>
              <a:rPr lang="en-US" altLang="en-US" smtClean="0">
                <a:sym typeface="Arial" panose="020B0604020202020204" pitchFamily="34" charset="0"/>
              </a:rPr>
              <a:t>Fourth level</a:t>
            </a:r>
          </a:p>
          <a:p>
            <a:pPr lvl="4"/>
            <a:r>
              <a:rPr lang="en-US" altLang="en-US" smtClean="0">
                <a:sym typeface="Arial" panose="020B0604020202020204" pitchFamily="34" charset="0"/>
              </a:rPr>
              <a:t>Fifth level</a:t>
            </a:r>
          </a:p>
        </p:txBody>
      </p:sp>
      <p:sp>
        <p:nvSpPr>
          <p:cNvPr id="2" name="Text Box 3"/>
          <p:cNvSpPr txBox="1">
            <a:spLocks noGrp="1" noChangeArrowheads="1"/>
          </p:cNvSpPr>
          <p:nvPr>
            <p:ph type="sldNum" sz="quarter" idx="4"/>
          </p:nvPr>
        </p:nvSpPr>
        <p:spPr bwMode="auto">
          <a:xfrm>
            <a:off x="11518019" y="6589713"/>
            <a:ext cx="292024" cy="214312"/>
          </a:xfrm>
          <a:prstGeom prst="rect">
            <a:avLst/>
          </a:prstGeom>
          <a:noFill/>
          <a:ln w="12700">
            <a:noFill/>
            <a:miter lim="800000"/>
            <a:headEnd/>
            <a:tailEnd/>
          </a:ln>
          <a:effectLst/>
        </p:spPr>
        <p:txBody>
          <a:bodyPr vert="horz" wrap="none" lIns="64277" tIns="32139" rIns="64277" bIns="32139" numCol="1" anchor="t" anchorCtr="0" compatLnSpc="1">
            <a:prstTxWarp prst="textNoShape">
              <a:avLst/>
            </a:prstTxWarp>
          </a:bodyPr>
          <a:lstStyle>
            <a:lvl1pPr algn="ctr">
              <a:defRPr sz="1000" b="1">
                <a:solidFill>
                  <a:srgbClr val="FFFFFF"/>
                </a:solidFill>
                <a:cs typeface="Arial" panose="020B0604020202020204" pitchFamily="34" charset="0"/>
                <a:sym typeface="Arial" panose="020B0604020202020204" pitchFamily="34" charset="0"/>
              </a:defRPr>
            </a:lvl1pPr>
          </a:lstStyle>
          <a:p>
            <a:pPr defTabSz="914400" eaLnBrk="0" fontAlgn="base" hangingPunct="0">
              <a:spcBef>
                <a:spcPct val="0"/>
              </a:spcBef>
              <a:spcAft>
                <a:spcPct val="0"/>
              </a:spcAft>
            </a:pPr>
            <a:fld id="{81FE6383-EAD8-472F-90B2-0F4518BF5D6B}" type="slidenum">
              <a:rPr lang="en-US" altLang="en-US" smtClean="0"/>
              <a:pPr defTabSz="914400" eaLnBrk="0" fontAlgn="base" hangingPunct="0">
                <a:spcBef>
                  <a:spcPct val="0"/>
                </a:spcBef>
                <a:spcAft>
                  <a:spcPct val="0"/>
                </a:spcAft>
              </a:pPr>
              <a:t>‹#›</a:t>
            </a:fld>
            <a:endParaRPr lang="en-US" altLang="en-US" smtClean="0"/>
          </a:p>
        </p:txBody>
      </p:sp>
    </p:spTree>
    <p:extLst>
      <p:ext uri="{BB962C8B-B14F-4D97-AF65-F5344CB8AC3E}">
        <p14:creationId xmlns="" xmlns:p14="http://schemas.microsoft.com/office/powerpoint/2010/main" val="79173542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transition/>
  <p:hf hdr="0" ftr="0" dt="0"/>
  <p:txStyles>
    <p:titleStyle>
      <a:lvl1pPr algn="l" rtl="0" eaLnBrk="0" fontAlgn="base" hangingPunct="0">
        <a:spcBef>
          <a:spcPct val="0"/>
        </a:spcBef>
        <a:spcAft>
          <a:spcPct val="0"/>
        </a:spcAft>
        <a:defRPr sz="3400" b="1">
          <a:solidFill>
            <a:schemeClr val="tx1"/>
          </a:solidFill>
          <a:latin typeface="+mj-lt"/>
          <a:ea typeface="+mj-ea"/>
          <a:cs typeface="+mj-cs"/>
          <a:sym typeface="Arial" panose="020B0604020202020204" pitchFamily="34" charset="0"/>
        </a:defRPr>
      </a:lvl1pPr>
      <a:lvl2pPr algn="l" rtl="0" eaLnBrk="0" fontAlgn="base" hangingPunct="0">
        <a:spcBef>
          <a:spcPct val="0"/>
        </a:spcBef>
        <a:spcAft>
          <a:spcPct val="0"/>
        </a:spcAft>
        <a:defRPr sz="3400" b="1">
          <a:solidFill>
            <a:schemeClr val="tx1"/>
          </a:solidFill>
          <a:latin typeface="Arial" pitchFamily="-111" charset="0"/>
          <a:ea typeface="ヒラギノ角ゴ ProN W6" pitchFamily="-111" charset="-128"/>
          <a:cs typeface="ヒラギノ角ゴ ProN W6" pitchFamily="-111" charset="-128"/>
          <a:sym typeface="Arial" panose="020B0604020202020204" pitchFamily="34" charset="0"/>
        </a:defRPr>
      </a:lvl2pPr>
      <a:lvl3pPr algn="l" rtl="0" eaLnBrk="0" fontAlgn="base" hangingPunct="0">
        <a:spcBef>
          <a:spcPct val="0"/>
        </a:spcBef>
        <a:spcAft>
          <a:spcPct val="0"/>
        </a:spcAft>
        <a:defRPr sz="3400" b="1">
          <a:solidFill>
            <a:schemeClr val="tx1"/>
          </a:solidFill>
          <a:latin typeface="Arial" pitchFamily="-111" charset="0"/>
          <a:ea typeface="ヒラギノ角ゴ ProN W6" pitchFamily="-111" charset="-128"/>
          <a:cs typeface="ヒラギノ角ゴ ProN W6" pitchFamily="-111" charset="-128"/>
          <a:sym typeface="Arial" panose="020B0604020202020204" pitchFamily="34" charset="0"/>
        </a:defRPr>
      </a:lvl3pPr>
      <a:lvl4pPr algn="l" rtl="0" eaLnBrk="0" fontAlgn="base" hangingPunct="0">
        <a:spcBef>
          <a:spcPct val="0"/>
        </a:spcBef>
        <a:spcAft>
          <a:spcPct val="0"/>
        </a:spcAft>
        <a:defRPr sz="3400" b="1">
          <a:solidFill>
            <a:schemeClr val="tx1"/>
          </a:solidFill>
          <a:latin typeface="Arial" pitchFamily="-111" charset="0"/>
          <a:ea typeface="ヒラギノ角ゴ ProN W6" pitchFamily="-111" charset="-128"/>
          <a:cs typeface="ヒラギノ角ゴ ProN W6" pitchFamily="-111" charset="-128"/>
          <a:sym typeface="Arial" panose="020B0604020202020204" pitchFamily="34" charset="0"/>
        </a:defRPr>
      </a:lvl4pPr>
      <a:lvl5pPr algn="l" rtl="0" eaLnBrk="0" fontAlgn="base" hangingPunct="0">
        <a:spcBef>
          <a:spcPct val="0"/>
        </a:spcBef>
        <a:spcAft>
          <a:spcPct val="0"/>
        </a:spcAft>
        <a:defRPr sz="3400" b="1">
          <a:solidFill>
            <a:schemeClr val="tx1"/>
          </a:solidFill>
          <a:latin typeface="Arial" pitchFamily="-111" charset="0"/>
          <a:ea typeface="ヒラギノ角ゴ ProN W6" pitchFamily="-111" charset="-128"/>
          <a:cs typeface="ヒラギノ角ゴ ProN W6" pitchFamily="-111" charset="-128"/>
          <a:sym typeface="Arial" panose="020B0604020202020204" pitchFamily="34" charset="0"/>
        </a:defRPr>
      </a:lvl5pPr>
      <a:lvl6pPr marL="321391" algn="l" rtl="0" fontAlgn="base">
        <a:spcBef>
          <a:spcPct val="0"/>
        </a:spcBef>
        <a:spcAft>
          <a:spcPct val="0"/>
        </a:spcAft>
        <a:defRPr sz="3400" b="1">
          <a:solidFill>
            <a:schemeClr val="tx1"/>
          </a:solidFill>
          <a:latin typeface="Arial" pitchFamily="-111" charset="0"/>
          <a:ea typeface="ヒラギノ角ゴ ProN W6" pitchFamily="-111" charset="-128"/>
          <a:cs typeface="ヒラギノ角ゴ ProN W6" pitchFamily="-111" charset="-128"/>
          <a:sym typeface="Arial" pitchFamily="-111" charset="0"/>
        </a:defRPr>
      </a:lvl6pPr>
      <a:lvl7pPr marL="642783" algn="l" rtl="0" fontAlgn="base">
        <a:spcBef>
          <a:spcPct val="0"/>
        </a:spcBef>
        <a:spcAft>
          <a:spcPct val="0"/>
        </a:spcAft>
        <a:defRPr sz="3400" b="1">
          <a:solidFill>
            <a:schemeClr val="tx1"/>
          </a:solidFill>
          <a:latin typeface="Arial" pitchFamily="-111" charset="0"/>
          <a:ea typeface="ヒラギノ角ゴ ProN W6" pitchFamily="-111" charset="-128"/>
          <a:cs typeface="ヒラギノ角ゴ ProN W6" pitchFamily="-111" charset="-128"/>
          <a:sym typeface="Arial" pitchFamily="-111" charset="0"/>
        </a:defRPr>
      </a:lvl7pPr>
      <a:lvl8pPr marL="964174" algn="l" rtl="0" fontAlgn="base">
        <a:spcBef>
          <a:spcPct val="0"/>
        </a:spcBef>
        <a:spcAft>
          <a:spcPct val="0"/>
        </a:spcAft>
        <a:defRPr sz="3400" b="1">
          <a:solidFill>
            <a:schemeClr val="tx1"/>
          </a:solidFill>
          <a:latin typeface="Arial" pitchFamily="-111" charset="0"/>
          <a:ea typeface="ヒラギノ角ゴ ProN W6" pitchFamily="-111" charset="-128"/>
          <a:cs typeface="ヒラギノ角ゴ ProN W6" pitchFamily="-111" charset="-128"/>
          <a:sym typeface="Arial" pitchFamily="-111" charset="0"/>
        </a:defRPr>
      </a:lvl8pPr>
      <a:lvl9pPr marL="1285565" algn="l" rtl="0" fontAlgn="base">
        <a:spcBef>
          <a:spcPct val="0"/>
        </a:spcBef>
        <a:spcAft>
          <a:spcPct val="0"/>
        </a:spcAft>
        <a:defRPr sz="3400" b="1">
          <a:solidFill>
            <a:schemeClr val="tx1"/>
          </a:solidFill>
          <a:latin typeface="Arial" pitchFamily="-111" charset="0"/>
          <a:ea typeface="ヒラギノ角ゴ ProN W6" pitchFamily="-111" charset="-128"/>
          <a:cs typeface="ヒラギノ角ゴ ProN W6" pitchFamily="-111" charset="-128"/>
          <a:sym typeface="Arial" pitchFamily="-111" charset="0"/>
        </a:defRPr>
      </a:lvl9pPr>
    </p:titleStyle>
    <p:bodyStyle>
      <a:lvl1pPr marL="509588" indent="-287338" algn="l" rtl="0" eaLnBrk="0" fontAlgn="base" hangingPunct="0">
        <a:spcBef>
          <a:spcPts val="850"/>
        </a:spcBef>
        <a:spcAft>
          <a:spcPct val="0"/>
        </a:spcAft>
        <a:buClr>
          <a:srgbClr val="5F1D73"/>
        </a:buClr>
        <a:buSzPct val="101000"/>
        <a:buFont typeface="Lucida Grande" pitchFamily="84" charset="0"/>
        <a:buChar char="‣"/>
        <a:defRPr sz="2200">
          <a:solidFill>
            <a:schemeClr val="tx1"/>
          </a:solidFill>
          <a:latin typeface="+mn-lt"/>
          <a:ea typeface="+mn-ea"/>
          <a:cs typeface="+mn-cs"/>
          <a:sym typeface="Arial" panose="020B0604020202020204" pitchFamily="34" charset="0"/>
        </a:defRPr>
      </a:lvl1pPr>
      <a:lvl2pPr marL="822325" indent="-287338" algn="l" rtl="0" eaLnBrk="0" fontAlgn="base" hangingPunct="0">
        <a:spcBef>
          <a:spcPts val="850"/>
        </a:spcBef>
        <a:spcAft>
          <a:spcPct val="0"/>
        </a:spcAft>
        <a:buClr>
          <a:srgbClr val="5F1D73"/>
        </a:buClr>
        <a:buSzPct val="101000"/>
        <a:buFont typeface="Lucida Grande" pitchFamily="84" charset="0"/>
        <a:buChar char="‣"/>
        <a:defRPr sz="2000">
          <a:solidFill>
            <a:schemeClr val="tx1"/>
          </a:solidFill>
          <a:latin typeface="+mn-lt"/>
          <a:ea typeface="+mn-ea"/>
          <a:cs typeface="+mn-cs"/>
          <a:sym typeface="Arial" panose="020B0604020202020204" pitchFamily="34" charset="0"/>
        </a:defRPr>
      </a:lvl2pPr>
      <a:lvl3pPr marL="1135063" indent="-287338" algn="l" rtl="0" eaLnBrk="0" fontAlgn="base" hangingPunct="0">
        <a:spcBef>
          <a:spcPts val="850"/>
        </a:spcBef>
        <a:spcAft>
          <a:spcPct val="0"/>
        </a:spcAft>
        <a:buClr>
          <a:srgbClr val="5F1D73"/>
        </a:buClr>
        <a:buSzPct val="101000"/>
        <a:buFont typeface="Lucida Grande" pitchFamily="84" charset="0"/>
        <a:buChar char="‣"/>
        <a:defRPr sz="1700">
          <a:solidFill>
            <a:schemeClr val="tx1"/>
          </a:solidFill>
          <a:latin typeface="+mn-lt"/>
          <a:ea typeface="+mn-ea"/>
          <a:cs typeface="+mn-cs"/>
          <a:sym typeface="Arial" panose="020B0604020202020204" pitchFamily="34" charset="0"/>
        </a:defRPr>
      </a:lvl3pPr>
      <a:lvl4pPr marL="1447800" indent="-287338" algn="l" rtl="0" eaLnBrk="0" fontAlgn="base" hangingPunct="0">
        <a:spcBef>
          <a:spcPts val="850"/>
        </a:spcBef>
        <a:spcAft>
          <a:spcPct val="0"/>
        </a:spcAft>
        <a:buClr>
          <a:srgbClr val="5F1D73"/>
        </a:buClr>
        <a:buSzPct val="101000"/>
        <a:buFont typeface="Lucida Grande" pitchFamily="84" charset="0"/>
        <a:buChar char="‣"/>
        <a:defRPr sz="1700">
          <a:solidFill>
            <a:schemeClr val="tx1"/>
          </a:solidFill>
          <a:latin typeface="+mn-lt"/>
          <a:ea typeface="+mn-ea"/>
          <a:cs typeface="+mn-cs"/>
          <a:sym typeface="Arial" panose="020B0604020202020204" pitchFamily="34" charset="0"/>
        </a:defRPr>
      </a:lvl4pPr>
      <a:lvl5pPr marL="1760538" indent="-287338" algn="l" rtl="0" eaLnBrk="0" fontAlgn="base" hangingPunct="0">
        <a:spcBef>
          <a:spcPts val="850"/>
        </a:spcBef>
        <a:spcAft>
          <a:spcPct val="0"/>
        </a:spcAft>
        <a:buClr>
          <a:srgbClr val="5F1D73"/>
        </a:buClr>
        <a:buSzPct val="101000"/>
        <a:buFont typeface="Lucida Grande" pitchFamily="84" charset="0"/>
        <a:buChar char="‣"/>
        <a:defRPr sz="1700">
          <a:solidFill>
            <a:schemeClr val="tx1"/>
          </a:solidFill>
          <a:latin typeface="+mn-lt"/>
          <a:ea typeface="+mn-ea"/>
          <a:cs typeface="+mn-cs"/>
          <a:sym typeface="Arial" panose="020B0604020202020204" pitchFamily="34" charset="0"/>
        </a:defRPr>
      </a:lvl5pPr>
      <a:lvl6pPr marL="2083465" indent="-289029" algn="l" rtl="0" fontAlgn="base">
        <a:spcBef>
          <a:spcPts val="844"/>
        </a:spcBef>
        <a:spcAft>
          <a:spcPct val="0"/>
        </a:spcAft>
        <a:buClr>
          <a:srgbClr val="5F1D73"/>
        </a:buClr>
        <a:buSzPct val="101000"/>
        <a:buFont typeface="Lucida Grande" pitchFamily="-111" charset="0"/>
        <a:buChar char="‣"/>
        <a:defRPr sz="1700">
          <a:solidFill>
            <a:schemeClr val="tx1"/>
          </a:solidFill>
          <a:latin typeface="+mn-lt"/>
          <a:ea typeface="+mn-ea"/>
          <a:cs typeface="+mn-cs"/>
          <a:sym typeface="Arial" pitchFamily="-111" charset="0"/>
        </a:defRPr>
      </a:lvl6pPr>
      <a:lvl7pPr marL="2404857" indent="-289029" algn="l" rtl="0" fontAlgn="base">
        <a:spcBef>
          <a:spcPts val="844"/>
        </a:spcBef>
        <a:spcAft>
          <a:spcPct val="0"/>
        </a:spcAft>
        <a:buClr>
          <a:srgbClr val="5F1D73"/>
        </a:buClr>
        <a:buSzPct val="101000"/>
        <a:buFont typeface="Lucida Grande" pitchFamily="-111" charset="0"/>
        <a:buChar char="‣"/>
        <a:defRPr sz="1700">
          <a:solidFill>
            <a:schemeClr val="tx1"/>
          </a:solidFill>
          <a:latin typeface="+mn-lt"/>
          <a:ea typeface="+mn-ea"/>
          <a:cs typeface="+mn-cs"/>
          <a:sym typeface="Arial" pitchFamily="-111" charset="0"/>
        </a:defRPr>
      </a:lvl7pPr>
      <a:lvl8pPr marL="2726248" indent="-289029" algn="l" rtl="0" fontAlgn="base">
        <a:spcBef>
          <a:spcPts val="844"/>
        </a:spcBef>
        <a:spcAft>
          <a:spcPct val="0"/>
        </a:spcAft>
        <a:buClr>
          <a:srgbClr val="5F1D73"/>
        </a:buClr>
        <a:buSzPct val="101000"/>
        <a:buFont typeface="Lucida Grande" pitchFamily="-111" charset="0"/>
        <a:buChar char="‣"/>
        <a:defRPr sz="1700">
          <a:solidFill>
            <a:schemeClr val="tx1"/>
          </a:solidFill>
          <a:latin typeface="+mn-lt"/>
          <a:ea typeface="+mn-ea"/>
          <a:cs typeface="+mn-cs"/>
          <a:sym typeface="Arial" pitchFamily="-111" charset="0"/>
        </a:defRPr>
      </a:lvl8pPr>
      <a:lvl9pPr marL="3047640" indent="-289029" algn="l" rtl="0" fontAlgn="base">
        <a:spcBef>
          <a:spcPts val="844"/>
        </a:spcBef>
        <a:spcAft>
          <a:spcPct val="0"/>
        </a:spcAft>
        <a:buClr>
          <a:srgbClr val="5F1D73"/>
        </a:buClr>
        <a:buSzPct val="101000"/>
        <a:buFont typeface="Lucida Grande" pitchFamily="-111" charset="0"/>
        <a:buChar char="‣"/>
        <a:defRPr sz="1700">
          <a:solidFill>
            <a:schemeClr val="tx1"/>
          </a:solidFill>
          <a:latin typeface="+mn-lt"/>
          <a:ea typeface="+mn-ea"/>
          <a:cs typeface="+mn-cs"/>
          <a:sym typeface="Arial" pitchFamily="-111" charset="0"/>
        </a:defRPr>
      </a:lvl9pPr>
    </p:bodyStyle>
    <p:otherStyle>
      <a:defPPr>
        <a:defRPr lang="en-US"/>
      </a:defPPr>
      <a:lvl1pPr marL="0" algn="l" defTabSz="321391" rtl="0" eaLnBrk="1" latinLnBrk="0" hangingPunct="1">
        <a:defRPr sz="1300" kern="1200">
          <a:solidFill>
            <a:schemeClr val="tx1"/>
          </a:solidFill>
          <a:latin typeface="+mn-lt"/>
          <a:ea typeface="+mn-ea"/>
          <a:cs typeface="+mn-cs"/>
        </a:defRPr>
      </a:lvl1pPr>
      <a:lvl2pPr marL="321391" algn="l" defTabSz="321391" rtl="0" eaLnBrk="1" latinLnBrk="0" hangingPunct="1">
        <a:defRPr sz="1300" kern="1200">
          <a:solidFill>
            <a:schemeClr val="tx1"/>
          </a:solidFill>
          <a:latin typeface="+mn-lt"/>
          <a:ea typeface="+mn-ea"/>
          <a:cs typeface="+mn-cs"/>
        </a:defRPr>
      </a:lvl2pPr>
      <a:lvl3pPr marL="642783" algn="l" defTabSz="321391" rtl="0" eaLnBrk="1" latinLnBrk="0" hangingPunct="1">
        <a:defRPr sz="1300" kern="1200">
          <a:solidFill>
            <a:schemeClr val="tx1"/>
          </a:solidFill>
          <a:latin typeface="+mn-lt"/>
          <a:ea typeface="+mn-ea"/>
          <a:cs typeface="+mn-cs"/>
        </a:defRPr>
      </a:lvl3pPr>
      <a:lvl4pPr marL="964174" algn="l" defTabSz="321391" rtl="0" eaLnBrk="1" latinLnBrk="0" hangingPunct="1">
        <a:defRPr sz="1300" kern="1200">
          <a:solidFill>
            <a:schemeClr val="tx1"/>
          </a:solidFill>
          <a:latin typeface="+mn-lt"/>
          <a:ea typeface="+mn-ea"/>
          <a:cs typeface="+mn-cs"/>
        </a:defRPr>
      </a:lvl4pPr>
      <a:lvl5pPr marL="1285565" algn="l" defTabSz="321391" rtl="0" eaLnBrk="1" latinLnBrk="0" hangingPunct="1">
        <a:defRPr sz="1300" kern="1200">
          <a:solidFill>
            <a:schemeClr val="tx1"/>
          </a:solidFill>
          <a:latin typeface="+mn-lt"/>
          <a:ea typeface="+mn-ea"/>
          <a:cs typeface="+mn-cs"/>
        </a:defRPr>
      </a:lvl5pPr>
      <a:lvl6pPr marL="1606959" algn="l" defTabSz="321391" rtl="0" eaLnBrk="1" latinLnBrk="0" hangingPunct="1">
        <a:defRPr sz="1300" kern="1200">
          <a:solidFill>
            <a:schemeClr val="tx1"/>
          </a:solidFill>
          <a:latin typeface="+mn-lt"/>
          <a:ea typeface="+mn-ea"/>
          <a:cs typeface="+mn-cs"/>
        </a:defRPr>
      </a:lvl6pPr>
      <a:lvl7pPr marL="1928348" algn="l" defTabSz="321391" rtl="0" eaLnBrk="1" latinLnBrk="0" hangingPunct="1">
        <a:defRPr sz="1300" kern="1200">
          <a:solidFill>
            <a:schemeClr val="tx1"/>
          </a:solidFill>
          <a:latin typeface="+mn-lt"/>
          <a:ea typeface="+mn-ea"/>
          <a:cs typeface="+mn-cs"/>
        </a:defRPr>
      </a:lvl7pPr>
      <a:lvl8pPr marL="2249741" algn="l" defTabSz="321391" rtl="0" eaLnBrk="1" latinLnBrk="0" hangingPunct="1">
        <a:defRPr sz="1300" kern="1200">
          <a:solidFill>
            <a:schemeClr val="tx1"/>
          </a:solidFill>
          <a:latin typeface="+mn-lt"/>
          <a:ea typeface="+mn-ea"/>
          <a:cs typeface="+mn-cs"/>
        </a:defRPr>
      </a:lvl8pPr>
      <a:lvl9pPr marL="2571133" algn="l" defTabSz="321391" rtl="0" eaLnBrk="1" latinLnBrk="0" hangingPunct="1">
        <a:defRPr sz="13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8397056" y="1676400"/>
            <a:ext cx="3758221"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7584467" y="-457200"/>
            <a:ext cx="2133044"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397055" y="6096000"/>
            <a:ext cx="1320456"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205264" y="2667000"/>
            <a:ext cx="5586545"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119426" y="2895600"/>
            <a:ext cx="314878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10324836" y="0"/>
            <a:ext cx="914162" cy="109945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7"/>
            <a:ext cx="9404724" cy="1400531"/>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28"/>
            <a:ext cx="8946542"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47" y="1790703"/>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solidFill>
                  <a:prstClr val="white">
                    <a:tint val="75000"/>
                    <a:alpha val="60000"/>
                  </a:prstClr>
                </a:solidFill>
              </a:rPr>
              <a:pPr/>
              <a:t>10/6/2016</a:t>
            </a:fld>
            <a:endParaRPr lang="en-US" dirty="0">
              <a:solidFill>
                <a:prstClr val="white">
                  <a:tint val="75000"/>
                  <a:alpha val="60000"/>
                </a:prstClr>
              </a:solidFill>
            </a:endParaRPr>
          </a:p>
        </p:txBody>
      </p:sp>
      <p:sp>
        <p:nvSpPr>
          <p:cNvPr id="5" name="Footer Placeholder 4"/>
          <p:cNvSpPr>
            <a:spLocks noGrp="1"/>
          </p:cNvSpPr>
          <p:nvPr>
            <p:ph type="ftr" sz="quarter" idx="3"/>
          </p:nvPr>
        </p:nvSpPr>
        <p:spPr>
          <a:xfrm rot="5400000">
            <a:off x="8951579" y="3225302"/>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solidFill>
                <a:prstClr val="white">
                  <a:tint val="75000"/>
                  <a:alpha val="60000"/>
                </a:prstClr>
              </a:solidFill>
            </a:endParaRPr>
          </a:p>
        </p:txBody>
      </p:sp>
      <p:sp>
        <p:nvSpPr>
          <p:cNvPr id="6" name="Slide Number Placeholder 5"/>
          <p:cNvSpPr>
            <a:spLocks noGrp="1"/>
          </p:cNvSpPr>
          <p:nvPr>
            <p:ph type="sldNum" sz="quarter" idx="4"/>
          </p:nvPr>
        </p:nvSpPr>
        <p:spPr bwMode="gray">
          <a:xfrm>
            <a:off x="10352548" y="295739"/>
            <a:ext cx="838199"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D57F1E4F-1CFF-5643-939E-217C01CDF565}"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 xmlns:p14="http://schemas.microsoft.com/office/powerpoint/2010/main" val="3732649454"/>
      </p:ext>
    </p:extLst>
  </p:cSld>
  <p:clrMap bg1="dk1" tx1="lt1" bg2="dk2" tx2="lt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850" r:id="rId14"/>
    <p:sldLayoutId id="2147483851" r:id="rId15"/>
    <p:sldLayoutId id="2147483852" r:id="rId16"/>
    <p:sldLayoutId id="2147483853" r:id="rId17"/>
  </p:sldLayoutIdLs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5.png"/><Relationship Id="rId5" Type="http://schemas.openxmlformats.org/officeDocument/2006/relationships/image" Target="../media/image8.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 55</a:t>
            </a:r>
            <a:endParaRPr lang="en-US" dirty="0"/>
          </a:p>
        </p:txBody>
      </p:sp>
      <p:sp>
        <p:nvSpPr>
          <p:cNvPr id="3" name="Subtitle 2"/>
          <p:cNvSpPr>
            <a:spLocks noGrp="1"/>
          </p:cNvSpPr>
          <p:nvPr>
            <p:ph type="subTitle" idx="1"/>
          </p:nvPr>
        </p:nvSpPr>
        <p:spPr/>
        <p:txBody>
          <a:bodyPr/>
          <a:lstStyle/>
          <a:p>
            <a:r>
              <a:rPr lang="en-US" dirty="0" smtClean="0"/>
              <a:t>Chapter 6 – Use Case Diagrams</a:t>
            </a:r>
            <a:endParaRPr lang="en-US" dirty="0"/>
          </a:p>
        </p:txBody>
      </p:sp>
    </p:spTree>
    <p:extLst>
      <p:ext uri="{BB962C8B-B14F-4D97-AF65-F5344CB8AC3E}">
        <p14:creationId xmlns="" xmlns:p14="http://schemas.microsoft.com/office/powerpoint/2010/main" val="126061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question</a:t>
            </a:r>
            <a:endParaRPr lang="en-US" dirty="0"/>
          </a:p>
        </p:txBody>
      </p:sp>
      <p:sp>
        <p:nvSpPr>
          <p:cNvPr id="3" name="Content Placeholder 2"/>
          <p:cNvSpPr>
            <a:spLocks noGrp="1"/>
          </p:cNvSpPr>
          <p:nvPr>
            <p:ph idx="1"/>
          </p:nvPr>
        </p:nvSpPr>
        <p:spPr/>
        <p:txBody>
          <a:bodyPr>
            <a:normAutofit/>
          </a:bodyPr>
          <a:lstStyle/>
          <a:p>
            <a:r>
              <a:rPr lang="en-US" sz="3600" dirty="0" smtClean="0"/>
              <a:t>How are the points in this </a:t>
            </a:r>
            <a:r>
              <a:rPr lang="en-US" sz="3600" dirty="0" smtClean="0"/>
              <a:t>chapter 3 </a:t>
            </a:r>
            <a:r>
              <a:rPr lang="en-US" sz="3600" dirty="0" smtClean="0"/>
              <a:t>different than what was discussed in chapter 2?</a:t>
            </a:r>
            <a:endParaRPr lang="en-US" sz="3600" dirty="0"/>
          </a:p>
        </p:txBody>
      </p:sp>
    </p:spTree>
    <p:extLst>
      <p:ext uri="{BB962C8B-B14F-4D97-AF65-F5344CB8AC3E}">
        <p14:creationId xmlns:p14="http://schemas.microsoft.com/office/powerpoint/2010/main" xmlns="" val="36753277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main ideas</a:t>
            </a:r>
            <a:endParaRPr lang="en-US" dirty="0"/>
          </a:p>
        </p:txBody>
      </p:sp>
      <p:sp>
        <p:nvSpPr>
          <p:cNvPr id="3" name="Content Placeholder 2"/>
          <p:cNvSpPr>
            <a:spLocks noGrp="1"/>
          </p:cNvSpPr>
          <p:nvPr>
            <p:ph idx="1"/>
          </p:nvPr>
        </p:nvSpPr>
        <p:spPr/>
        <p:txBody>
          <a:bodyPr/>
          <a:lstStyle/>
          <a:p>
            <a:r>
              <a:rPr lang="en-US" dirty="0" smtClean="0"/>
              <a:t>For Chapter 3</a:t>
            </a:r>
            <a:endParaRPr lang="en-US" dirty="0"/>
          </a:p>
        </p:txBody>
      </p:sp>
    </p:spTree>
    <p:extLst>
      <p:ext uri="{BB962C8B-B14F-4D97-AF65-F5344CB8AC3E}">
        <p14:creationId xmlns:p14="http://schemas.microsoft.com/office/powerpoint/2010/main" xmlns="" val="566349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laughingsquid.com/wp-content/uploads/2013/06/20130614-10232097-Z9dCA7D.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3603" y="3426959"/>
            <a:ext cx="9141619" cy="370046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images.frandroid.com/wp-content/uploads/2013/06/android-evolution-des-versions-0.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23603" y="-60899"/>
            <a:ext cx="9198754" cy="40279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261426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Bark Recognizer</a:t>
            </a:r>
            <a:endParaRPr lang="en-US" dirty="0"/>
          </a:p>
        </p:txBody>
      </p:sp>
      <p:sp>
        <p:nvSpPr>
          <p:cNvPr id="3" name="Content Placeholder 2"/>
          <p:cNvSpPr>
            <a:spLocks noGrp="1"/>
          </p:cNvSpPr>
          <p:nvPr>
            <p:ph idx="1"/>
          </p:nvPr>
        </p:nvSpPr>
        <p:spPr/>
        <p:txBody>
          <a:bodyPr>
            <a:normAutofit/>
          </a:bodyPr>
          <a:lstStyle/>
          <a:p>
            <a:r>
              <a:rPr lang="en-US" sz="4000" dirty="0" smtClean="0"/>
              <a:t>What will change?</a:t>
            </a:r>
            <a:endParaRPr lang="en-US" sz="4000" dirty="0"/>
          </a:p>
        </p:txBody>
      </p:sp>
    </p:spTree>
    <p:extLst>
      <p:ext uri="{BB962C8B-B14F-4D97-AF65-F5344CB8AC3E}">
        <p14:creationId xmlns:p14="http://schemas.microsoft.com/office/powerpoint/2010/main" xmlns="" val="29521949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reeform 77"/>
          <p:cNvSpPr>
            <a:spLocks noChangeArrowheads="1"/>
          </p:cNvSpPr>
          <p:nvPr/>
        </p:nvSpPr>
        <p:spPr bwMode="auto">
          <a:xfrm>
            <a:off x="1490051" y="1728863"/>
            <a:ext cx="5877206" cy="3176514"/>
          </a:xfrm>
          <a:custGeom>
            <a:avLst/>
            <a:gdLst>
              <a:gd name="T0" fmla="*/ 87426 w 6039555"/>
              <a:gd name="T1" fmla="*/ 0 h 4284133"/>
              <a:gd name="T2" fmla="*/ 760336 w 6039555"/>
              <a:gd name="T3" fmla="*/ 224891 h 4284133"/>
              <a:gd name="T4" fmla="*/ 943134 w 6039555"/>
              <a:gd name="T5" fmla="*/ 302581 h 4284133"/>
              <a:gd name="T6" fmla="*/ 770933 w 6039555"/>
              <a:gd name="T7" fmla="*/ 370049 h 4284133"/>
              <a:gd name="T8" fmla="*/ 0 w 6039555"/>
              <a:gd name="T9" fmla="*/ 517250 h 4284133"/>
              <a:gd name="T10" fmla="*/ 0 60000 65536"/>
              <a:gd name="T11" fmla="*/ 0 60000 65536"/>
              <a:gd name="T12" fmla="*/ 0 60000 65536"/>
              <a:gd name="T13" fmla="*/ 0 60000 65536"/>
              <a:gd name="T14" fmla="*/ 0 60000 65536"/>
              <a:gd name="T15" fmla="*/ 0 w 6039555"/>
              <a:gd name="T16" fmla="*/ 0 h 4284133"/>
              <a:gd name="T17" fmla="*/ 6039555 w 6039555"/>
              <a:gd name="T18" fmla="*/ 4284133 h 4284133"/>
            </a:gdLst>
            <a:ahLst/>
            <a:cxnLst>
              <a:cxn ang="T10">
                <a:pos x="T0" y="T1"/>
              </a:cxn>
              <a:cxn ang="T11">
                <a:pos x="T2" y="T3"/>
              </a:cxn>
              <a:cxn ang="T12">
                <a:pos x="T4" y="T5"/>
              </a:cxn>
              <a:cxn ang="T13">
                <a:pos x="T6" y="T7"/>
              </a:cxn>
              <a:cxn ang="T14">
                <a:pos x="T8" y="T9"/>
              </a:cxn>
            </a:cxnLst>
            <a:rect l="T15" t="T16" r="T17" b="T18"/>
            <a:pathLst>
              <a:path w="6039555" h="4284133">
                <a:moveTo>
                  <a:pt x="558800" y="0"/>
                </a:moveTo>
                <a:lnTo>
                  <a:pt x="4859866" y="1862667"/>
                </a:lnTo>
                <a:cubicBezTo>
                  <a:pt x="5771444" y="2280356"/>
                  <a:pt x="6016977" y="2305755"/>
                  <a:pt x="6028266" y="2506133"/>
                </a:cubicBezTo>
                <a:cubicBezTo>
                  <a:pt x="6039555" y="2706511"/>
                  <a:pt x="5932311" y="2768600"/>
                  <a:pt x="4927600" y="3064933"/>
                </a:cubicBezTo>
                <a:cubicBezTo>
                  <a:pt x="3922889" y="3361266"/>
                  <a:pt x="0" y="4284133"/>
                  <a:pt x="0" y="4284133"/>
                </a:cubicBezTo>
              </a:path>
            </a:pathLst>
          </a:custGeom>
          <a:noFill/>
          <a:ln w="38100">
            <a:solidFill>
              <a:srgbClr val="000000">
                <a:alpha val="32941"/>
              </a:srgbClr>
            </a:solidFill>
            <a:round/>
            <a:headEnd/>
            <a:tailEnd type="triangle" w="lg" len="lg"/>
          </a:ln>
          <a:extLst>
            <a:ext uri="{909E8E84-426E-40DD-AFC4-6F175D3DCCD1}">
              <a14:hiddenFill xmlns:a14="http://schemas.microsoft.com/office/drawing/2010/main" xmlns="">
                <a:solidFill>
                  <a:srgbClr val="FFFFFF"/>
                </a:solidFill>
              </a14:hiddenFill>
            </a:ext>
          </a:extLst>
        </p:spPr>
        <p:txBody>
          <a:bodyPr lIns="64277" tIns="32139" rIns="64277" bIns="32139"/>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endParaRPr lang="en-US" altLang="en-US"/>
          </a:p>
        </p:txBody>
      </p:sp>
      <p:sp>
        <p:nvSpPr>
          <p:cNvPr id="24579" name="Title 1"/>
          <p:cNvSpPr>
            <a:spLocks noGrp="1"/>
          </p:cNvSpPr>
          <p:nvPr>
            <p:ph type="title"/>
          </p:nvPr>
        </p:nvSpPr>
        <p:spPr>
          <a:xfrm>
            <a:off x="2186994" y="-4446"/>
            <a:ext cx="7053543" cy="1400530"/>
          </a:xfrm>
        </p:spPr>
        <p:txBody>
          <a:bodyPr/>
          <a:lstStyle/>
          <a:p>
            <a:r>
              <a:rPr lang="en-US" altLang="en-US" dirty="0" smtClean="0"/>
              <a:t>The old scenario</a:t>
            </a:r>
          </a:p>
        </p:txBody>
      </p:sp>
      <p:sp>
        <p:nvSpPr>
          <p:cNvPr id="24580" name="Slide Number Placeholder 2"/>
          <p:cNvSpPr>
            <a:spLocks noGrp="1"/>
          </p:cNvSpPr>
          <p:nvPr>
            <p:ph type="sldNum" sz="quarter" idx="12"/>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03AE2A4F-E89B-4546-8262-DABD55ACDB7E}" type="slidenum">
              <a:rPr lang="en-US" altLang="en-US" sz="1000">
                <a:solidFill>
                  <a:schemeClr val="bg1"/>
                </a:solidFill>
              </a:rPr>
              <a:pPr/>
              <a:t>14</a:t>
            </a:fld>
            <a:endParaRPr lang="en-US" altLang="en-US" sz="1000">
              <a:solidFill>
                <a:schemeClr val="bg1"/>
              </a:solidFill>
            </a:endParaRPr>
          </a:p>
        </p:txBody>
      </p:sp>
      <p:sp>
        <p:nvSpPr>
          <p:cNvPr id="24581" name="TextBox 39"/>
          <p:cNvSpPr txBox="1">
            <a:spLocks noChangeArrowheads="1"/>
          </p:cNvSpPr>
          <p:nvPr/>
        </p:nvSpPr>
        <p:spPr bwMode="auto">
          <a:xfrm>
            <a:off x="6321366" y="6249048"/>
            <a:ext cx="1548376" cy="218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The dog door opens (again).</a:t>
            </a:r>
          </a:p>
        </p:txBody>
      </p:sp>
      <p:sp>
        <p:nvSpPr>
          <p:cNvPr id="24582" name="Oval 40"/>
          <p:cNvSpPr>
            <a:spLocks noChangeArrowheads="1"/>
          </p:cNvSpPr>
          <p:nvPr/>
        </p:nvSpPr>
        <p:spPr bwMode="auto">
          <a:xfrm>
            <a:off x="6192810" y="6253813"/>
            <a:ext cx="160296" cy="160337"/>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p>
            <a:r>
              <a:rPr lang="en-US" altLang="en-US" sz="900" b="1">
                <a:latin typeface="American Typewriter" pitchFamily="84" charset="0"/>
                <a:ea typeface="ヒラギノ角ゴ ProN W3" pitchFamily="-109" charset="-128"/>
              </a:rPr>
              <a:t>6.5</a:t>
            </a:r>
          </a:p>
        </p:txBody>
      </p:sp>
      <p:sp>
        <p:nvSpPr>
          <p:cNvPr id="24583" name="Freeform 57"/>
          <p:cNvSpPr>
            <a:spLocks noChangeArrowheads="1"/>
          </p:cNvSpPr>
          <p:nvPr/>
        </p:nvSpPr>
        <p:spPr bwMode="auto">
          <a:xfrm>
            <a:off x="5491950" y="2203045"/>
            <a:ext cx="5161742" cy="2987675"/>
          </a:xfrm>
          <a:custGeom>
            <a:avLst/>
            <a:gdLst>
              <a:gd name="T0" fmla="*/ 216982 w 5106811"/>
              <a:gd name="T1" fmla="*/ 203936 h 4251678"/>
              <a:gd name="T2" fmla="*/ 277368 w 5106811"/>
              <a:gd name="T3" fmla="*/ 48945 h 4251678"/>
              <a:gd name="T4" fmla="*/ 405306 w 5106811"/>
              <a:gd name="T5" fmla="*/ 2039 h 4251678"/>
              <a:gd name="T6" fmla="*/ 536314 w 5106811"/>
              <a:gd name="T7" fmla="*/ 36709 h 4251678"/>
              <a:gd name="T8" fmla="*/ 608982 w 5106811"/>
              <a:gd name="T9" fmla="*/ 164169 h 4251678"/>
              <a:gd name="T10" fmla="*/ 585442 w 5106811"/>
              <a:gd name="T11" fmla="*/ 358929 h 4251678"/>
              <a:gd name="T12" fmla="*/ 417588 w 5106811"/>
              <a:gd name="T13" fmla="*/ 490468 h 4251678"/>
              <a:gd name="T14" fmla="*/ 141242 w 5106811"/>
              <a:gd name="T15" fmla="*/ 488428 h 4251678"/>
              <a:gd name="T16" fmla="*/ 0 w 5106811"/>
              <a:gd name="T17" fmla="*/ 434385 h 4251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06811"/>
              <a:gd name="T28" fmla="*/ 0 h 4251678"/>
              <a:gd name="T29" fmla="*/ 5106811 w 5106811"/>
              <a:gd name="T30" fmla="*/ 4251678 h 4251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06811" h="4251678">
                <a:moveTo>
                  <a:pt x="1794933" y="1693333"/>
                </a:moveTo>
                <a:cubicBezTo>
                  <a:pt x="1914877" y="1189566"/>
                  <a:pt x="2034822" y="685800"/>
                  <a:pt x="2294466" y="406400"/>
                </a:cubicBezTo>
                <a:cubicBezTo>
                  <a:pt x="2554110" y="127000"/>
                  <a:pt x="2995789" y="33866"/>
                  <a:pt x="3352800" y="16933"/>
                </a:cubicBezTo>
                <a:cubicBezTo>
                  <a:pt x="3709811" y="0"/>
                  <a:pt x="4155722" y="80433"/>
                  <a:pt x="4436533" y="304800"/>
                </a:cubicBezTo>
                <a:cubicBezTo>
                  <a:pt x="4717344" y="529167"/>
                  <a:pt x="4969933" y="917222"/>
                  <a:pt x="5037666" y="1363133"/>
                </a:cubicBezTo>
                <a:cubicBezTo>
                  <a:pt x="5105399" y="1809044"/>
                  <a:pt x="5106811" y="2528711"/>
                  <a:pt x="4842933" y="2980267"/>
                </a:cubicBezTo>
                <a:cubicBezTo>
                  <a:pt x="4579055" y="3431823"/>
                  <a:pt x="4066822" y="3893256"/>
                  <a:pt x="3454400" y="4072467"/>
                </a:cubicBezTo>
                <a:cubicBezTo>
                  <a:pt x="2841978" y="4251678"/>
                  <a:pt x="1744133" y="4133144"/>
                  <a:pt x="1168400" y="4055533"/>
                </a:cubicBezTo>
                <a:cubicBezTo>
                  <a:pt x="592667" y="3977922"/>
                  <a:pt x="0" y="3606800"/>
                  <a:pt x="0" y="3606800"/>
                </a:cubicBezTo>
              </a:path>
            </a:pathLst>
          </a:custGeom>
          <a:noFill/>
          <a:ln w="38100">
            <a:solidFill>
              <a:srgbClr val="000000">
                <a:alpha val="32941"/>
              </a:srgbClr>
            </a:solidFill>
            <a:round/>
            <a:headEnd/>
            <a:tailEnd type="triangle" w="lg" len="lg"/>
          </a:ln>
          <a:extLst>
            <a:ext uri="{909E8E84-426E-40DD-AFC4-6F175D3DCCD1}">
              <a14:hiddenFill xmlns:a14="http://schemas.microsoft.com/office/drawing/2010/main" xmlns="">
                <a:solidFill>
                  <a:srgbClr val="FFFFFF"/>
                </a:solidFill>
              </a14:hiddenFill>
            </a:ext>
          </a:extLst>
        </p:spPr>
        <p:txBody>
          <a:bodyPr lIns="64277" tIns="32139" rIns="64277" bIns="32139"/>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endParaRPr lang="en-US" altLang="en-US"/>
          </a:p>
        </p:txBody>
      </p:sp>
      <p:pic>
        <p:nvPicPr>
          <p:cNvPr id="24584" name="Picture 3" descr="door-doggieDoor_closed.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30469" y="902878"/>
            <a:ext cx="778811" cy="1889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5" name="Picture 5" descr="door-doggieDoor_closed.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634763" y="708616"/>
            <a:ext cx="778393" cy="18914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6" name="Picture 6" descr="door-doggieDoor_closed.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316650" y="3686662"/>
            <a:ext cx="778811" cy="1889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7" name="Picture 9" descr="door-doggieDoor_open.jp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699654" y="1518466"/>
            <a:ext cx="775457" cy="1883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8" name="Picture 10" descr="door-doggieDoor_open.jp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83020" y="3628718"/>
            <a:ext cx="777925" cy="1889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9" name="Picture 11" descr="door-doggieDoor_open.jp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26352" y="4341182"/>
            <a:ext cx="778221" cy="1890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90" name="Picture 13" descr="terrier_headTilted1.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111737" y="2846237"/>
            <a:ext cx="560503" cy="1266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91" name="Picture 14" descr="terrier_headTilted1.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25240" y="2102157"/>
            <a:ext cx="419525" cy="9490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92" name="Picture 15" descr="terrier_headTilted1.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0783833" y="1935567"/>
            <a:ext cx="550156" cy="1248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93" name="Picture 16" descr="man-sunglasses1.png"/>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flipH="1">
            <a:off x="3140507" y="989452"/>
            <a:ext cx="559794" cy="19717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94" name="Picture 17" descr="terrier_couple-kissing1.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75904" y="4338639"/>
            <a:ext cx="847504" cy="160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95" name="TextBox 18"/>
          <p:cNvSpPr txBox="1">
            <a:spLocks noChangeArrowheads="1"/>
          </p:cNvSpPr>
          <p:nvPr/>
        </p:nvSpPr>
        <p:spPr bwMode="auto">
          <a:xfrm>
            <a:off x="936523" y="2864411"/>
            <a:ext cx="1441074" cy="218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rPr>
              <a:t>Fido barks to be let out.</a:t>
            </a:r>
          </a:p>
        </p:txBody>
      </p:sp>
      <p:sp>
        <p:nvSpPr>
          <p:cNvPr id="24596" name="Oval 20"/>
          <p:cNvSpPr>
            <a:spLocks noChangeArrowheads="1"/>
          </p:cNvSpPr>
          <p:nvPr/>
        </p:nvSpPr>
        <p:spPr bwMode="auto">
          <a:xfrm>
            <a:off x="850821" y="2905688"/>
            <a:ext cx="150408" cy="115887"/>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dirty="0">
                <a:latin typeface="American Typewriter" pitchFamily="84" charset="0"/>
              </a:rPr>
              <a:t>1</a:t>
            </a:r>
          </a:p>
        </p:txBody>
      </p:sp>
      <p:sp>
        <p:nvSpPr>
          <p:cNvPr id="24597" name="TextBox 21"/>
          <p:cNvSpPr txBox="1">
            <a:spLocks noChangeArrowheads="1"/>
          </p:cNvSpPr>
          <p:nvPr/>
        </p:nvSpPr>
        <p:spPr bwMode="auto">
          <a:xfrm>
            <a:off x="2740900" y="2941638"/>
            <a:ext cx="1794995" cy="218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Todd or Gina hears Fido barking.</a:t>
            </a:r>
          </a:p>
        </p:txBody>
      </p:sp>
      <p:sp>
        <p:nvSpPr>
          <p:cNvPr id="24598" name="Oval 22"/>
          <p:cNvSpPr>
            <a:spLocks noChangeArrowheads="1"/>
          </p:cNvSpPr>
          <p:nvPr/>
        </p:nvSpPr>
        <p:spPr bwMode="auto">
          <a:xfrm>
            <a:off x="2583125" y="3010676"/>
            <a:ext cx="115857" cy="117475"/>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latin typeface="American Typewriter" pitchFamily="84" charset="0"/>
              </a:rPr>
              <a:t>2</a:t>
            </a:r>
          </a:p>
        </p:txBody>
      </p:sp>
      <p:sp>
        <p:nvSpPr>
          <p:cNvPr id="24599" name="TextBox 23"/>
          <p:cNvSpPr txBox="1">
            <a:spLocks noChangeArrowheads="1"/>
          </p:cNvSpPr>
          <p:nvPr/>
        </p:nvSpPr>
        <p:spPr bwMode="auto">
          <a:xfrm>
            <a:off x="2740898" y="3195639"/>
            <a:ext cx="1794996" cy="372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Todd or Gina presses the button on the remote control.</a:t>
            </a:r>
          </a:p>
        </p:txBody>
      </p:sp>
      <p:sp>
        <p:nvSpPr>
          <p:cNvPr id="24600" name="Oval 24"/>
          <p:cNvSpPr>
            <a:spLocks noChangeArrowheads="1"/>
          </p:cNvSpPr>
          <p:nvPr/>
        </p:nvSpPr>
        <p:spPr bwMode="auto">
          <a:xfrm>
            <a:off x="2583125" y="3251976"/>
            <a:ext cx="115857" cy="115887"/>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latin typeface="American Typewriter" pitchFamily="84" charset="0"/>
              </a:rPr>
              <a:t>3</a:t>
            </a:r>
          </a:p>
        </p:txBody>
      </p:sp>
      <p:sp>
        <p:nvSpPr>
          <p:cNvPr id="24601" name="TextBox 25"/>
          <p:cNvSpPr txBox="1">
            <a:spLocks noChangeArrowheads="1"/>
          </p:cNvSpPr>
          <p:nvPr/>
        </p:nvSpPr>
        <p:spPr bwMode="auto">
          <a:xfrm>
            <a:off x="5628326" y="3414270"/>
            <a:ext cx="1255459" cy="218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The dog door opens.</a:t>
            </a:r>
          </a:p>
        </p:txBody>
      </p:sp>
      <p:sp>
        <p:nvSpPr>
          <p:cNvPr id="24602" name="Oval 26"/>
          <p:cNvSpPr>
            <a:spLocks noChangeArrowheads="1"/>
          </p:cNvSpPr>
          <p:nvPr/>
        </p:nvSpPr>
        <p:spPr bwMode="auto">
          <a:xfrm>
            <a:off x="5512466" y="3469886"/>
            <a:ext cx="115858" cy="115888"/>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dirty="0">
                <a:latin typeface="American Typewriter" pitchFamily="84" charset="0"/>
              </a:rPr>
              <a:t>4</a:t>
            </a:r>
          </a:p>
        </p:txBody>
      </p:sp>
      <p:sp>
        <p:nvSpPr>
          <p:cNvPr id="24603" name="TextBox 27"/>
          <p:cNvSpPr txBox="1">
            <a:spLocks noChangeArrowheads="1"/>
          </p:cNvSpPr>
          <p:nvPr/>
        </p:nvSpPr>
        <p:spPr bwMode="auto">
          <a:xfrm>
            <a:off x="5628324" y="3623820"/>
            <a:ext cx="1149129" cy="218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Fido goes outside.</a:t>
            </a:r>
          </a:p>
        </p:txBody>
      </p:sp>
      <p:sp>
        <p:nvSpPr>
          <p:cNvPr id="24604" name="Oval 28"/>
          <p:cNvSpPr>
            <a:spLocks noChangeArrowheads="1"/>
          </p:cNvSpPr>
          <p:nvPr/>
        </p:nvSpPr>
        <p:spPr bwMode="auto">
          <a:xfrm>
            <a:off x="5512466" y="3684200"/>
            <a:ext cx="115858" cy="115887"/>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latin typeface="American Typewriter" pitchFamily="84" charset="0"/>
              </a:rPr>
              <a:t>5</a:t>
            </a:r>
          </a:p>
        </p:txBody>
      </p:sp>
      <p:sp>
        <p:nvSpPr>
          <p:cNvPr id="24605" name="TextBox 29"/>
          <p:cNvSpPr txBox="1">
            <a:spLocks noChangeArrowheads="1"/>
          </p:cNvSpPr>
          <p:nvPr/>
        </p:nvSpPr>
        <p:spPr bwMode="auto">
          <a:xfrm>
            <a:off x="6897478" y="4094163"/>
            <a:ext cx="1353158" cy="218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Fido does his business.</a:t>
            </a:r>
          </a:p>
        </p:txBody>
      </p:sp>
      <p:sp>
        <p:nvSpPr>
          <p:cNvPr id="24606" name="Oval 30"/>
          <p:cNvSpPr>
            <a:spLocks noChangeArrowheads="1"/>
          </p:cNvSpPr>
          <p:nvPr/>
        </p:nvSpPr>
        <p:spPr bwMode="auto">
          <a:xfrm>
            <a:off x="6813365" y="4133850"/>
            <a:ext cx="115857" cy="115888"/>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p>
            <a:r>
              <a:rPr lang="en-US" altLang="en-US" sz="900" b="1" dirty="0">
                <a:latin typeface="American Typewriter" pitchFamily="84" charset="0"/>
                <a:ea typeface="ヒラギノ角ゴ ProN W3" pitchFamily="-109" charset="-128"/>
              </a:rPr>
              <a:t>6</a:t>
            </a:r>
          </a:p>
        </p:txBody>
      </p:sp>
      <p:sp>
        <p:nvSpPr>
          <p:cNvPr id="24607" name="TextBox 31"/>
          <p:cNvSpPr txBox="1">
            <a:spLocks noChangeArrowheads="1"/>
          </p:cNvSpPr>
          <p:nvPr/>
        </p:nvSpPr>
        <p:spPr bwMode="auto">
          <a:xfrm>
            <a:off x="8516295" y="2662966"/>
            <a:ext cx="1177618" cy="372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The door shuts automatically.</a:t>
            </a:r>
          </a:p>
        </p:txBody>
      </p:sp>
      <p:sp>
        <p:nvSpPr>
          <p:cNvPr id="24608" name="Oval 32"/>
          <p:cNvSpPr>
            <a:spLocks noChangeArrowheads="1"/>
          </p:cNvSpPr>
          <p:nvPr/>
        </p:nvSpPr>
        <p:spPr bwMode="auto">
          <a:xfrm>
            <a:off x="8386154" y="2667728"/>
            <a:ext cx="161883" cy="160338"/>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p>
            <a:r>
              <a:rPr lang="en-US" altLang="en-US" sz="900" b="1">
                <a:latin typeface="American Typewriter" pitchFamily="84" charset="0"/>
                <a:ea typeface="ヒラギノ角ゴ ProN W3" pitchFamily="-109" charset="-128"/>
              </a:rPr>
              <a:t>6.1</a:t>
            </a:r>
          </a:p>
        </p:txBody>
      </p:sp>
      <p:sp>
        <p:nvSpPr>
          <p:cNvPr id="24609" name="TextBox 33"/>
          <p:cNvSpPr txBox="1">
            <a:spLocks noChangeArrowheads="1"/>
          </p:cNvSpPr>
          <p:nvPr/>
        </p:nvSpPr>
        <p:spPr bwMode="auto">
          <a:xfrm>
            <a:off x="10349844" y="3227336"/>
            <a:ext cx="1727650" cy="218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Fido barks to be let back inside.</a:t>
            </a:r>
          </a:p>
        </p:txBody>
      </p:sp>
      <p:sp>
        <p:nvSpPr>
          <p:cNvPr id="24610" name="Oval 34"/>
          <p:cNvSpPr>
            <a:spLocks noChangeArrowheads="1"/>
          </p:cNvSpPr>
          <p:nvPr/>
        </p:nvSpPr>
        <p:spPr bwMode="auto">
          <a:xfrm>
            <a:off x="10123294" y="3265018"/>
            <a:ext cx="160295" cy="161925"/>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p>
            <a:r>
              <a:rPr lang="en-US" altLang="en-US" sz="900" b="1" dirty="0">
                <a:latin typeface="American Typewriter" pitchFamily="84" charset="0"/>
                <a:ea typeface="ヒラギノ角ゴ ProN W3" pitchFamily="-109" charset="-128"/>
              </a:rPr>
              <a:t>6.2</a:t>
            </a:r>
          </a:p>
        </p:txBody>
      </p:sp>
      <p:sp>
        <p:nvSpPr>
          <p:cNvPr id="24611" name="TextBox 35"/>
          <p:cNvSpPr txBox="1">
            <a:spLocks noChangeArrowheads="1"/>
          </p:cNvSpPr>
          <p:nvPr/>
        </p:nvSpPr>
        <p:spPr bwMode="auto">
          <a:xfrm>
            <a:off x="9888541" y="4607834"/>
            <a:ext cx="1293847" cy="372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Todd or Gina hears Fido barking (again).</a:t>
            </a:r>
          </a:p>
        </p:txBody>
      </p:sp>
      <p:sp>
        <p:nvSpPr>
          <p:cNvPr id="24612" name="Oval 36"/>
          <p:cNvSpPr>
            <a:spLocks noChangeArrowheads="1"/>
          </p:cNvSpPr>
          <p:nvPr/>
        </p:nvSpPr>
        <p:spPr bwMode="auto">
          <a:xfrm>
            <a:off x="9760583" y="4671830"/>
            <a:ext cx="160296" cy="160338"/>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dirty="0">
                <a:latin typeface="American Typewriter" pitchFamily="84" charset="0"/>
              </a:rPr>
              <a:t>6.3</a:t>
            </a:r>
          </a:p>
        </p:txBody>
      </p:sp>
      <p:sp>
        <p:nvSpPr>
          <p:cNvPr id="24613" name="TextBox 37"/>
          <p:cNvSpPr txBox="1">
            <a:spLocks noChangeArrowheads="1"/>
          </p:cNvSpPr>
          <p:nvPr/>
        </p:nvSpPr>
        <p:spPr bwMode="auto">
          <a:xfrm>
            <a:off x="7405796" y="5181971"/>
            <a:ext cx="1697457" cy="372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Todd or Gina presses the button on the remote control.</a:t>
            </a:r>
          </a:p>
        </p:txBody>
      </p:sp>
      <p:sp>
        <p:nvSpPr>
          <p:cNvPr id="24614" name="TextBox 41"/>
          <p:cNvSpPr txBox="1">
            <a:spLocks noChangeArrowheads="1"/>
          </p:cNvSpPr>
          <p:nvPr/>
        </p:nvSpPr>
        <p:spPr bwMode="auto">
          <a:xfrm>
            <a:off x="4202318" y="5596347"/>
            <a:ext cx="1241104" cy="2187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Fido goes back inside.</a:t>
            </a:r>
          </a:p>
        </p:txBody>
      </p:sp>
      <p:sp>
        <p:nvSpPr>
          <p:cNvPr id="24615" name="Oval 42"/>
          <p:cNvSpPr>
            <a:spLocks noChangeArrowheads="1"/>
          </p:cNvSpPr>
          <p:nvPr/>
        </p:nvSpPr>
        <p:spPr bwMode="auto">
          <a:xfrm>
            <a:off x="4116617" y="5637622"/>
            <a:ext cx="117444" cy="115888"/>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p>
            <a:r>
              <a:rPr lang="en-US" altLang="en-US" sz="900" b="1">
                <a:latin typeface="American Typewriter" pitchFamily="84" charset="0"/>
                <a:ea typeface="ヒラギノ角ゴ ProN W3" pitchFamily="-109" charset="-128"/>
              </a:rPr>
              <a:t>7</a:t>
            </a:r>
          </a:p>
        </p:txBody>
      </p:sp>
      <p:sp>
        <p:nvSpPr>
          <p:cNvPr id="24616" name="TextBox 43"/>
          <p:cNvSpPr txBox="1">
            <a:spLocks noChangeArrowheads="1"/>
          </p:cNvSpPr>
          <p:nvPr/>
        </p:nvSpPr>
        <p:spPr bwMode="auto">
          <a:xfrm>
            <a:off x="2302851" y="5616449"/>
            <a:ext cx="1195076" cy="372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The door shuts automatically.</a:t>
            </a:r>
          </a:p>
        </p:txBody>
      </p:sp>
      <p:sp>
        <p:nvSpPr>
          <p:cNvPr id="24617" name="Oval 44"/>
          <p:cNvSpPr>
            <a:spLocks noChangeArrowheads="1"/>
          </p:cNvSpPr>
          <p:nvPr/>
        </p:nvSpPr>
        <p:spPr bwMode="auto">
          <a:xfrm>
            <a:off x="2186995" y="5686904"/>
            <a:ext cx="115857" cy="115887"/>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latin typeface="American Typewriter" pitchFamily="84" charset="0"/>
              </a:rPr>
              <a:t>8</a:t>
            </a:r>
          </a:p>
        </p:txBody>
      </p:sp>
      <p:sp>
        <p:nvSpPr>
          <p:cNvPr id="24618" name="Cloud Callout 3"/>
          <p:cNvSpPr>
            <a:spLocks noChangeArrowheads="1"/>
          </p:cNvSpPr>
          <p:nvPr/>
        </p:nvSpPr>
        <p:spPr bwMode="auto">
          <a:xfrm>
            <a:off x="1134594" y="1420813"/>
            <a:ext cx="765902" cy="501410"/>
          </a:xfrm>
          <a:prstGeom prst="cloudCallout">
            <a:avLst>
              <a:gd name="adj1" fmla="val -77245"/>
              <a:gd name="adj2" fmla="val 72329"/>
            </a:avLst>
          </a:prstGeom>
          <a:solidFill>
            <a:schemeClr val="bg1"/>
          </a:solidFill>
          <a:ln w="12700">
            <a:solidFill>
              <a:srgbClr val="000000"/>
            </a:solidFill>
            <a:round/>
            <a:headEnd/>
            <a:tailEnd/>
          </a:ln>
        </p:spPr>
        <p:txBody>
          <a:bodyPr lIns="64277" tIns="32139" rIns="64277" bIns="32139"/>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a:latin typeface="Comic Sans MS" panose="030F0702030302020204" pitchFamily="66" charset="0"/>
              </a:rPr>
              <a:t>Woof! Woof!</a:t>
            </a:r>
          </a:p>
        </p:txBody>
      </p:sp>
      <p:sp>
        <p:nvSpPr>
          <p:cNvPr id="24619" name="Cloud Callout 3"/>
          <p:cNvSpPr>
            <a:spLocks noChangeArrowheads="1"/>
          </p:cNvSpPr>
          <p:nvPr/>
        </p:nvSpPr>
        <p:spPr bwMode="auto">
          <a:xfrm>
            <a:off x="3902766" y="913612"/>
            <a:ext cx="1128763" cy="1079883"/>
          </a:xfrm>
          <a:prstGeom prst="cloudCallout">
            <a:avLst>
              <a:gd name="adj1" fmla="val -69741"/>
              <a:gd name="adj2" fmla="val 24231"/>
            </a:avLst>
          </a:prstGeom>
          <a:solidFill>
            <a:schemeClr val="bg1"/>
          </a:solidFill>
          <a:ln w="12700">
            <a:solidFill>
              <a:srgbClr val="000000"/>
            </a:solidFill>
            <a:round/>
            <a:headEnd/>
            <a:tailEnd/>
          </a:ln>
        </p:spPr>
        <p:txBody>
          <a:bodyPr lIns="64277" tIns="32139" rIns="64277" bIns="32139"/>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dirty="0">
                <a:latin typeface="Comic Sans MS" panose="030F0702030302020204" pitchFamily="66" charset="0"/>
              </a:rPr>
              <a:t>Gina, open the dog door…Fido won’t quit barking!</a:t>
            </a:r>
          </a:p>
        </p:txBody>
      </p:sp>
      <p:sp>
        <p:nvSpPr>
          <p:cNvPr id="24620" name="Cloud Callout 3"/>
          <p:cNvSpPr>
            <a:spLocks noChangeArrowheads="1"/>
          </p:cNvSpPr>
          <p:nvPr/>
        </p:nvSpPr>
        <p:spPr bwMode="auto">
          <a:xfrm flipH="1">
            <a:off x="7188090" y="1596546"/>
            <a:ext cx="920603" cy="948144"/>
          </a:xfrm>
          <a:prstGeom prst="cloudCallout">
            <a:avLst>
              <a:gd name="adj1" fmla="val 24236"/>
              <a:gd name="adj2" fmla="val 89042"/>
            </a:avLst>
          </a:prstGeom>
          <a:solidFill>
            <a:schemeClr val="bg1"/>
          </a:solidFill>
          <a:ln w="12700">
            <a:solidFill>
              <a:srgbClr val="000000"/>
            </a:solidFill>
            <a:round/>
            <a:headEnd/>
            <a:tailEnd/>
          </a:ln>
        </p:spPr>
        <p:txBody>
          <a:bodyPr lIns="64277" tIns="32139" rIns="64277" bIns="32139"/>
          <a:lstStyle/>
          <a:p>
            <a:r>
              <a:rPr lang="en-US" altLang="en-US" sz="1000" dirty="0">
                <a:latin typeface="Comic Sans MS" panose="030F0702030302020204" pitchFamily="66" charset="0"/>
                <a:ea typeface="ヒラギノ角ゴ ProN W3" pitchFamily="-109" charset="-128"/>
              </a:rPr>
              <a:t>I feel much better now!</a:t>
            </a:r>
          </a:p>
        </p:txBody>
      </p:sp>
      <p:sp>
        <p:nvSpPr>
          <p:cNvPr id="24621" name="Cloud Callout 3"/>
          <p:cNvSpPr>
            <a:spLocks noChangeArrowheads="1"/>
          </p:cNvSpPr>
          <p:nvPr/>
        </p:nvSpPr>
        <p:spPr bwMode="auto">
          <a:xfrm flipH="1">
            <a:off x="10653692" y="1396084"/>
            <a:ext cx="1397346" cy="292100"/>
          </a:xfrm>
          <a:prstGeom prst="cloudCallout">
            <a:avLst>
              <a:gd name="adj1" fmla="val 13648"/>
              <a:gd name="adj2" fmla="val 145875"/>
            </a:avLst>
          </a:prstGeom>
          <a:solidFill>
            <a:schemeClr val="bg1"/>
          </a:solidFill>
          <a:ln w="12700">
            <a:solidFill>
              <a:srgbClr val="000000"/>
            </a:solidFill>
            <a:round/>
            <a:headEnd/>
            <a:tailEnd/>
          </a:ln>
        </p:spPr>
        <p:txBody>
          <a:bodyPr lIns="64277" tIns="32139" rIns="64277" bIns="32139"/>
          <a:lstStyle/>
          <a:p>
            <a:r>
              <a:rPr lang="en-US" altLang="en-US" sz="1000" dirty="0">
                <a:latin typeface="Comic Sans MS" panose="030F0702030302020204" pitchFamily="66" charset="0"/>
                <a:ea typeface="ヒラギノ角ゴ ProN W3" pitchFamily="-109" charset="-128"/>
              </a:rPr>
              <a:t>Woof! Woof!</a:t>
            </a:r>
          </a:p>
        </p:txBody>
      </p:sp>
      <p:sp>
        <p:nvSpPr>
          <p:cNvPr id="24622" name="Cloud Callout 3"/>
          <p:cNvSpPr>
            <a:spLocks noChangeArrowheads="1"/>
          </p:cNvSpPr>
          <p:nvPr/>
        </p:nvSpPr>
        <p:spPr bwMode="auto">
          <a:xfrm flipH="1">
            <a:off x="9413157" y="3489393"/>
            <a:ext cx="2107258" cy="830600"/>
          </a:xfrm>
          <a:prstGeom prst="cloudCallout">
            <a:avLst>
              <a:gd name="adj1" fmla="val -73884"/>
              <a:gd name="adj2" fmla="val 50375"/>
            </a:avLst>
          </a:prstGeom>
          <a:solidFill>
            <a:schemeClr val="bg1"/>
          </a:solidFill>
          <a:ln w="12700">
            <a:solidFill>
              <a:srgbClr val="000000"/>
            </a:solidFill>
            <a:round/>
            <a:headEnd/>
            <a:tailEnd/>
          </a:ln>
        </p:spPr>
        <p:txBody>
          <a:bodyPr lIns="64277" tIns="32139" rIns="64277" bIns="32139"/>
          <a:lstStyle/>
          <a:p>
            <a:r>
              <a:rPr lang="en-US" altLang="en-US" sz="1000">
                <a:latin typeface="Comic Sans MS" panose="030F0702030302020204" pitchFamily="66" charset="0"/>
                <a:ea typeface="ヒラギノ角ゴ ProN W3" pitchFamily="-109" charset="-128"/>
              </a:rPr>
              <a:t>Again with the barking! Someone let Fido back inside</a:t>
            </a:r>
          </a:p>
        </p:txBody>
      </p:sp>
      <p:pic>
        <p:nvPicPr>
          <p:cNvPr id="24623" name="Picture 54" descr="remote-woman_pressButton1.png"/>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9063059" y="5307791"/>
            <a:ext cx="777672" cy="636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4624" name="Straight Arrow Connector 56"/>
          <p:cNvCxnSpPr>
            <a:cxnSpLocks noChangeShapeType="1"/>
          </p:cNvCxnSpPr>
          <p:nvPr/>
        </p:nvCxnSpPr>
        <p:spPr bwMode="auto">
          <a:xfrm flipH="1">
            <a:off x="7462553" y="5596347"/>
            <a:ext cx="1449902" cy="324914"/>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24625" name="Oval 38"/>
          <p:cNvSpPr>
            <a:spLocks noChangeArrowheads="1"/>
          </p:cNvSpPr>
          <p:nvPr/>
        </p:nvSpPr>
        <p:spPr bwMode="auto">
          <a:xfrm>
            <a:off x="8294797" y="5001401"/>
            <a:ext cx="160296" cy="161925"/>
          </a:xfrm>
          <a:prstGeom prst="ellipse">
            <a:avLst/>
          </a:prstGeom>
          <a:solidFill>
            <a:schemeClr val="bg1"/>
          </a:solidFill>
          <a:ln w="12700">
            <a:solidFill>
              <a:srgbClr val="000000"/>
            </a:solidFill>
            <a:round/>
            <a:headEnd/>
            <a:tailEnd/>
          </a:ln>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dirty="0">
                <a:latin typeface="American Typewriter" pitchFamily="84" charset="0"/>
              </a:rPr>
              <a:t>6.4</a:t>
            </a:r>
          </a:p>
        </p:txBody>
      </p:sp>
    </p:spTree>
    <p:extLst>
      <p:ext uri="{BB962C8B-B14F-4D97-AF65-F5344CB8AC3E}">
        <p14:creationId xmlns:p14="http://schemas.microsoft.com/office/powerpoint/2010/main" xmlns="" val="85745785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loud Callout 3"/>
          <p:cNvSpPr>
            <a:spLocks noChangeArrowheads="1"/>
          </p:cNvSpPr>
          <p:nvPr/>
        </p:nvSpPr>
        <p:spPr bwMode="auto">
          <a:xfrm>
            <a:off x="2977264" y="603015"/>
            <a:ext cx="1962347" cy="648487"/>
          </a:xfrm>
          <a:prstGeom prst="cloudCallout">
            <a:avLst>
              <a:gd name="adj1" fmla="val -69740"/>
              <a:gd name="adj2" fmla="val 24232"/>
            </a:avLst>
          </a:prstGeom>
          <a:solidFill>
            <a:schemeClr val="bg1"/>
          </a:solidFill>
          <a:ln w="12700">
            <a:solidFill>
              <a:srgbClr val="000000">
                <a:alpha val="40000"/>
              </a:srgbClr>
            </a:solidFill>
            <a:round/>
            <a:headEnd/>
            <a:tailEnd/>
          </a:ln>
        </p:spPr>
        <p:txBody>
          <a:bodyPr lIns="64277" tIns="32139" rIns="64277" bIns="32139"/>
          <a:lstStyle/>
          <a:p>
            <a:pPr>
              <a:defRPr/>
            </a:pPr>
            <a:r>
              <a:rPr lang="en-US" sz="1000" b="1" dirty="0">
                <a:solidFill>
                  <a:schemeClr val="tx1">
                    <a:alpha val="40000"/>
                  </a:schemeClr>
                </a:solidFill>
                <a:latin typeface="Comic Sans MS"/>
                <a:cs typeface="Comic Sans MS"/>
                <a:sym typeface="Gill Sans" charset="0"/>
              </a:rPr>
              <a:t>Gina, open the dog door…Fido won’t quit barking!</a:t>
            </a:r>
          </a:p>
        </p:txBody>
      </p:sp>
      <p:sp>
        <p:nvSpPr>
          <p:cNvPr id="26626" name="Title 1"/>
          <p:cNvSpPr>
            <a:spLocks noGrp="1"/>
          </p:cNvSpPr>
          <p:nvPr>
            <p:ph type="title"/>
          </p:nvPr>
        </p:nvSpPr>
        <p:spPr>
          <a:xfrm>
            <a:off x="1973807" y="-99572"/>
            <a:ext cx="7053543" cy="1400530"/>
          </a:xfrm>
        </p:spPr>
        <p:txBody>
          <a:bodyPr/>
          <a:lstStyle/>
          <a:p>
            <a:r>
              <a:rPr lang="en-US" altLang="en-US" dirty="0" smtClean="0"/>
              <a:t>The new scenario</a:t>
            </a:r>
          </a:p>
        </p:txBody>
      </p:sp>
      <p:sp>
        <p:nvSpPr>
          <p:cNvPr id="26627" name="Slide Number Placeholder 2"/>
          <p:cNvSpPr>
            <a:spLocks noGrp="1"/>
          </p:cNvSpPr>
          <p:nvPr>
            <p:ph type="sldNum" sz="quarter" idx="12"/>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5A7465F7-CDE9-49BB-9D5C-2E6F106A5B9D}" type="slidenum">
              <a:rPr lang="en-US" altLang="en-US" sz="1000">
                <a:solidFill>
                  <a:schemeClr val="bg1"/>
                </a:solidFill>
              </a:rPr>
              <a:pPr/>
              <a:t>15</a:t>
            </a:fld>
            <a:endParaRPr lang="en-US" altLang="en-US" sz="1000">
              <a:solidFill>
                <a:schemeClr val="bg1"/>
              </a:solidFill>
            </a:endParaRPr>
          </a:p>
        </p:txBody>
      </p:sp>
      <p:sp>
        <p:nvSpPr>
          <p:cNvPr id="37" name="TextBox 36"/>
          <p:cNvSpPr txBox="1"/>
          <p:nvPr/>
        </p:nvSpPr>
        <p:spPr>
          <a:xfrm>
            <a:off x="7470418" y="6408211"/>
            <a:ext cx="1152225" cy="372682"/>
          </a:xfrm>
          <a:prstGeom prst="rect">
            <a:avLst/>
          </a:prstGeom>
          <a:noFill/>
        </p:spPr>
        <p:txBody>
          <a:bodyPr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sym typeface="Gill Sans" pitchFamily="84" charset="0"/>
              </a:rPr>
              <a:t>The dog door opens (again).</a:t>
            </a:r>
          </a:p>
        </p:txBody>
      </p:sp>
      <p:sp>
        <p:nvSpPr>
          <p:cNvPr id="26629" name="Oval 37"/>
          <p:cNvSpPr>
            <a:spLocks noChangeArrowheads="1"/>
          </p:cNvSpPr>
          <p:nvPr/>
        </p:nvSpPr>
        <p:spPr bwMode="auto">
          <a:xfrm>
            <a:off x="7341862" y="6412976"/>
            <a:ext cx="160296" cy="160337"/>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6.5</a:t>
            </a:r>
          </a:p>
        </p:txBody>
      </p:sp>
      <p:sp>
        <p:nvSpPr>
          <p:cNvPr id="26630" name="Freeform 5"/>
          <p:cNvSpPr>
            <a:spLocks noChangeArrowheads="1"/>
          </p:cNvSpPr>
          <p:nvPr/>
        </p:nvSpPr>
        <p:spPr bwMode="auto">
          <a:xfrm>
            <a:off x="6118221" y="1138029"/>
            <a:ext cx="4841590" cy="4029286"/>
          </a:xfrm>
          <a:custGeom>
            <a:avLst/>
            <a:gdLst>
              <a:gd name="T0" fmla="*/ 216982 w 5106811"/>
              <a:gd name="T1" fmla="*/ 203936 h 4251678"/>
              <a:gd name="T2" fmla="*/ 277368 w 5106811"/>
              <a:gd name="T3" fmla="*/ 48945 h 4251678"/>
              <a:gd name="T4" fmla="*/ 405306 w 5106811"/>
              <a:gd name="T5" fmla="*/ 2039 h 4251678"/>
              <a:gd name="T6" fmla="*/ 536314 w 5106811"/>
              <a:gd name="T7" fmla="*/ 36709 h 4251678"/>
              <a:gd name="T8" fmla="*/ 608982 w 5106811"/>
              <a:gd name="T9" fmla="*/ 164169 h 4251678"/>
              <a:gd name="T10" fmla="*/ 585442 w 5106811"/>
              <a:gd name="T11" fmla="*/ 358929 h 4251678"/>
              <a:gd name="T12" fmla="*/ 417588 w 5106811"/>
              <a:gd name="T13" fmla="*/ 490468 h 4251678"/>
              <a:gd name="T14" fmla="*/ 141242 w 5106811"/>
              <a:gd name="T15" fmla="*/ 488428 h 4251678"/>
              <a:gd name="T16" fmla="*/ 0 w 5106811"/>
              <a:gd name="T17" fmla="*/ 434385 h 42516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06811"/>
              <a:gd name="T28" fmla="*/ 0 h 4251678"/>
              <a:gd name="T29" fmla="*/ 5106811 w 5106811"/>
              <a:gd name="T30" fmla="*/ 4251678 h 42516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06811" h="4251678">
                <a:moveTo>
                  <a:pt x="1794933" y="1693333"/>
                </a:moveTo>
                <a:cubicBezTo>
                  <a:pt x="1914877" y="1189566"/>
                  <a:pt x="2034822" y="685800"/>
                  <a:pt x="2294466" y="406400"/>
                </a:cubicBezTo>
                <a:cubicBezTo>
                  <a:pt x="2554110" y="127000"/>
                  <a:pt x="2995789" y="33866"/>
                  <a:pt x="3352800" y="16933"/>
                </a:cubicBezTo>
                <a:cubicBezTo>
                  <a:pt x="3709811" y="0"/>
                  <a:pt x="4155722" y="80433"/>
                  <a:pt x="4436533" y="304800"/>
                </a:cubicBezTo>
                <a:cubicBezTo>
                  <a:pt x="4717344" y="529167"/>
                  <a:pt x="4969933" y="917222"/>
                  <a:pt x="5037666" y="1363133"/>
                </a:cubicBezTo>
                <a:cubicBezTo>
                  <a:pt x="5105399" y="1809044"/>
                  <a:pt x="5106811" y="2528711"/>
                  <a:pt x="4842933" y="2980267"/>
                </a:cubicBezTo>
                <a:cubicBezTo>
                  <a:pt x="4579055" y="3431823"/>
                  <a:pt x="4066822" y="3893256"/>
                  <a:pt x="3454400" y="4072467"/>
                </a:cubicBezTo>
                <a:cubicBezTo>
                  <a:pt x="2841978" y="4251678"/>
                  <a:pt x="1744133" y="4133144"/>
                  <a:pt x="1168400" y="4055533"/>
                </a:cubicBezTo>
                <a:cubicBezTo>
                  <a:pt x="592667" y="3977922"/>
                  <a:pt x="0" y="3606800"/>
                  <a:pt x="0" y="3606800"/>
                </a:cubicBezTo>
              </a:path>
            </a:pathLst>
          </a:custGeom>
          <a:noFill/>
          <a:ln w="38100">
            <a:solidFill>
              <a:srgbClr val="000000">
                <a:alpha val="20000"/>
              </a:srgbClr>
            </a:solidFill>
            <a:round/>
            <a:headEnd/>
            <a:tailEnd type="triangle" w="lg" len="lg"/>
          </a:ln>
          <a:extLst>
            <a:ext uri="{909E8E84-426E-40DD-AFC4-6F175D3DCCD1}">
              <a14:hiddenFill xmlns:a14="http://schemas.microsoft.com/office/drawing/2010/main" xmlns="">
                <a:solidFill>
                  <a:srgbClr val="FFFFFF"/>
                </a:solidFill>
              </a14:hiddenFill>
            </a:ext>
          </a:extLst>
        </p:spPr>
        <p:txBody>
          <a:bodyPr lIns="64277" tIns="32139" rIns="64277" bIns="32139"/>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endParaRPr lang="en-US" altLang="en-US"/>
          </a:p>
        </p:txBody>
      </p:sp>
      <p:pic>
        <p:nvPicPr>
          <p:cNvPr id="26631" name="Picture 6" descr="door-doggieDoor_closed.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32820" y="659837"/>
            <a:ext cx="790368" cy="1917470"/>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2" name="Picture 7" descr="door-doggieDoor_closed.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98703" y="460543"/>
            <a:ext cx="788184" cy="1915285"/>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3" name="Picture 8" descr="door-doggieDoor_closed.jp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21768" y="4348363"/>
            <a:ext cx="790368" cy="1917470"/>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4" name="Picture 9" descr="door-doggieDoor_open.jp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16486" y="1041858"/>
            <a:ext cx="790368" cy="1919653"/>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5" name="Picture 10" descr="door-doggieDoor_open.jp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066156" y="4084990"/>
            <a:ext cx="790368" cy="1919654"/>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6" name="Picture 11" descr="door-doggieDoor_open.jp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52948" y="4451962"/>
            <a:ext cx="790368" cy="1919654"/>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7" name="Picture 12" descr="terrier_headTilted1.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159360" y="2971840"/>
            <a:ext cx="511468" cy="1156138"/>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8" name="Picture 13" descr="terrier_headTilted1.png"/>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30303" y="1631747"/>
            <a:ext cx="425340" cy="959435"/>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9" name="Picture 14" descr="terrier_headTilted1.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569339" y="1218341"/>
            <a:ext cx="509453" cy="1156137"/>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40" name="Picture 15" descr="man-sunglasses1.png"/>
          <p:cNvPicPr>
            <a:picLocks noChangeAspect="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flipH="1">
            <a:off x="2179355" y="1013772"/>
            <a:ext cx="444384" cy="1565275"/>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41" name="Picture 16" descr="terrier_couple-kissing1.png"/>
          <p:cNvPicPr>
            <a:picLocks noChangeAspect="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465812" y="4037709"/>
            <a:ext cx="1073663" cy="2037275"/>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17"/>
          <p:cNvSpPr txBox="1"/>
          <p:nvPr/>
        </p:nvSpPr>
        <p:spPr>
          <a:xfrm>
            <a:off x="857823" y="2599722"/>
            <a:ext cx="1125244" cy="372682"/>
          </a:xfrm>
          <a:prstGeom prst="rect">
            <a:avLst/>
          </a:prstGeom>
          <a:noFill/>
        </p:spPr>
        <p:txBody>
          <a:bodyPr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sym typeface="Gill Sans" pitchFamily="84" charset="0"/>
              </a:rPr>
              <a:t>Fido barks to be let out.</a:t>
            </a:r>
          </a:p>
        </p:txBody>
      </p:sp>
      <p:sp>
        <p:nvSpPr>
          <p:cNvPr id="26643" name="Oval 18"/>
          <p:cNvSpPr>
            <a:spLocks noChangeArrowheads="1"/>
          </p:cNvSpPr>
          <p:nvPr/>
        </p:nvSpPr>
        <p:spPr bwMode="auto">
          <a:xfrm>
            <a:off x="772121" y="2640999"/>
            <a:ext cx="117444" cy="115887"/>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1</a:t>
            </a:r>
          </a:p>
        </p:txBody>
      </p:sp>
      <p:sp>
        <p:nvSpPr>
          <p:cNvPr id="20" name="TextBox 19"/>
          <p:cNvSpPr txBox="1"/>
          <p:nvPr/>
        </p:nvSpPr>
        <p:spPr>
          <a:xfrm>
            <a:off x="3081672" y="1342370"/>
            <a:ext cx="1168547" cy="372682"/>
          </a:xfrm>
          <a:prstGeom prst="rect">
            <a:avLst/>
          </a:prstGeom>
          <a:noFill/>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sym typeface="Gill Sans" pitchFamily="84" charset="0"/>
              </a:rPr>
              <a:t>Todd or Gina hears Fido barking.</a:t>
            </a:r>
          </a:p>
        </p:txBody>
      </p:sp>
      <p:sp>
        <p:nvSpPr>
          <p:cNvPr id="26645" name="Oval 20"/>
          <p:cNvSpPr>
            <a:spLocks noChangeArrowheads="1"/>
          </p:cNvSpPr>
          <p:nvPr/>
        </p:nvSpPr>
        <p:spPr bwMode="auto">
          <a:xfrm>
            <a:off x="2997559" y="1377296"/>
            <a:ext cx="157970" cy="115887"/>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2</a:t>
            </a:r>
          </a:p>
        </p:txBody>
      </p:sp>
      <p:sp>
        <p:nvSpPr>
          <p:cNvPr id="22" name="TextBox 21"/>
          <p:cNvSpPr txBox="1"/>
          <p:nvPr/>
        </p:nvSpPr>
        <p:spPr>
          <a:xfrm>
            <a:off x="3073391" y="1720485"/>
            <a:ext cx="1593435" cy="372682"/>
          </a:xfrm>
          <a:prstGeom prst="rect">
            <a:avLst/>
          </a:prstGeom>
          <a:noFill/>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a:latin typeface="Arial Narrow" panose="020B0606020202030204" pitchFamily="34" charset="0"/>
                <a:sym typeface="Gill Sans" pitchFamily="84" charset="0"/>
              </a:rPr>
              <a:t>Todd or Gina presses the button on the remote control.</a:t>
            </a:r>
          </a:p>
        </p:txBody>
      </p:sp>
      <p:sp>
        <p:nvSpPr>
          <p:cNvPr id="26647" name="Oval 22"/>
          <p:cNvSpPr>
            <a:spLocks noChangeArrowheads="1"/>
          </p:cNvSpPr>
          <p:nvPr/>
        </p:nvSpPr>
        <p:spPr bwMode="auto">
          <a:xfrm>
            <a:off x="2989274" y="1744296"/>
            <a:ext cx="115858" cy="115888"/>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dirty="0">
                <a:solidFill>
                  <a:srgbClr val="7F7F7F"/>
                </a:solidFill>
                <a:latin typeface="American Typewriter" pitchFamily="84" charset="0"/>
              </a:rPr>
              <a:t>3</a:t>
            </a:r>
          </a:p>
        </p:txBody>
      </p:sp>
      <p:sp>
        <p:nvSpPr>
          <p:cNvPr id="24" name="TextBox 23"/>
          <p:cNvSpPr txBox="1"/>
          <p:nvPr/>
        </p:nvSpPr>
        <p:spPr>
          <a:xfrm>
            <a:off x="5470411" y="2968362"/>
            <a:ext cx="1195086" cy="218794"/>
          </a:xfrm>
          <a:prstGeom prst="rect">
            <a:avLst/>
          </a:prstGeom>
          <a:noFill/>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sym typeface="Gill Sans" pitchFamily="84" charset="0"/>
              </a:rPr>
              <a:t>The dog door opens.</a:t>
            </a:r>
          </a:p>
        </p:txBody>
      </p:sp>
      <p:sp>
        <p:nvSpPr>
          <p:cNvPr id="26649" name="Oval 24"/>
          <p:cNvSpPr>
            <a:spLocks noChangeArrowheads="1"/>
          </p:cNvSpPr>
          <p:nvPr/>
        </p:nvSpPr>
        <p:spPr bwMode="auto">
          <a:xfrm>
            <a:off x="5386294" y="3004874"/>
            <a:ext cx="115858" cy="115888"/>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4</a:t>
            </a:r>
          </a:p>
        </p:txBody>
      </p:sp>
      <p:sp>
        <p:nvSpPr>
          <p:cNvPr id="26" name="TextBox 25"/>
          <p:cNvSpPr txBox="1"/>
          <p:nvPr/>
        </p:nvSpPr>
        <p:spPr>
          <a:xfrm>
            <a:off x="5470410" y="3177912"/>
            <a:ext cx="1082381" cy="218794"/>
          </a:xfrm>
          <a:prstGeom prst="rect">
            <a:avLst/>
          </a:prstGeom>
          <a:noFill/>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a:latin typeface="Arial Narrow" panose="020B0606020202030204" pitchFamily="34" charset="0"/>
                <a:sym typeface="Gill Sans" pitchFamily="84" charset="0"/>
              </a:rPr>
              <a:t>Fido goes outside.</a:t>
            </a:r>
          </a:p>
        </p:txBody>
      </p:sp>
      <p:sp>
        <p:nvSpPr>
          <p:cNvPr id="26651" name="Oval 26"/>
          <p:cNvSpPr>
            <a:spLocks noChangeArrowheads="1"/>
          </p:cNvSpPr>
          <p:nvPr/>
        </p:nvSpPr>
        <p:spPr bwMode="auto">
          <a:xfrm>
            <a:off x="5386294" y="3219189"/>
            <a:ext cx="115858" cy="115887"/>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5</a:t>
            </a:r>
          </a:p>
        </p:txBody>
      </p:sp>
      <p:sp>
        <p:nvSpPr>
          <p:cNvPr id="28" name="TextBox 27"/>
          <p:cNvSpPr txBox="1"/>
          <p:nvPr/>
        </p:nvSpPr>
        <p:spPr>
          <a:xfrm>
            <a:off x="6780827" y="4086234"/>
            <a:ext cx="1036368" cy="372682"/>
          </a:xfrm>
          <a:prstGeom prst="rect">
            <a:avLst/>
          </a:prstGeom>
          <a:noFill/>
        </p:spPr>
        <p:txBody>
          <a:bodyPr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sym typeface="Gill Sans" pitchFamily="84" charset="0"/>
              </a:rPr>
              <a:t>Fido does his business.</a:t>
            </a:r>
          </a:p>
        </p:txBody>
      </p:sp>
      <p:sp>
        <p:nvSpPr>
          <p:cNvPr id="26653" name="Oval 28"/>
          <p:cNvSpPr>
            <a:spLocks noChangeArrowheads="1"/>
          </p:cNvSpPr>
          <p:nvPr/>
        </p:nvSpPr>
        <p:spPr bwMode="auto">
          <a:xfrm>
            <a:off x="6714965" y="4133850"/>
            <a:ext cx="115857" cy="115888"/>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6</a:t>
            </a:r>
          </a:p>
        </p:txBody>
      </p:sp>
      <p:sp>
        <p:nvSpPr>
          <p:cNvPr id="30" name="TextBox 29"/>
          <p:cNvSpPr txBox="1"/>
          <p:nvPr/>
        </p:nvSpPr>
        <p:spPr>
          <a:xfrm>
            <a:off x="7960648" y="2432829"/>
            <a:ext cx="1177618" cy="372682"/>
          </a:xfrm>
          <a:prstGeom prst="rect">
            <a:avLst/>
          </a:prstGeom>
          <a:noFill/>
        </p:spPr>
        <p:txBody>
          <a:bodyPr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sym typeface="Gill Sans" pitchFamily="84" charset="0"/>
              </a:rPr>
              <a:t>The door shuts automatically.</a:t>
            </a:r>
          </a:p>
        </p:txBody>
      </p:sp>
      <p:sp>
        <p:nvSpPr>
          <p:cNvPr id="26655" name="Oval 30"/>
          <p:cNvSpPr>
            <a:spLocks noChangeArrowheads="1"/>
          </p:cNvSpPr>
          <p:nvPr/>
        </p:nvSpPr>
        <p:spPr bwMode="auto">
          <a:xfrm>
            <a:off x="7806857" y="2539307"/>
            <a:ext cx="161883" cy="160338"/>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600" b="1">
                <a:solidFill>
                  <a:srgbClr val="7F7F7F"/>
                </a:solidFill>
                <a:latin typeface="American Typewriter" pitchFamily="84" charset="0"/>
              </a:rPr>
              <a:t>6.1</a:t>
            </a:r>
          </a:p>
        </p:txBody>
      </p:sp>
      <p:sp>
        <p:nvSpPr>
          <p:cNvPr id="32" name="TextBox 31"/>
          <p:cNvSpPr txBox="1"/>
          <p:nvPr/>
        </p:nvSpPr>
        <p:spPr>
          <a:xfrm>
            <a:off x="9208892" y="2483131"/>
            <a:ext cx="1410920" cy="372682"/>
          </a:xfrm>
          <a:prstGeom prst="rect">
            <a:avLst/>
          </a:prstGeom>
          <a:noFill/>
        </p:spPr>
        <p:txBody>
          <a:bodyPr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sym typeface="Gill Sans" pitchFamily="84" charset="0"/>
              </a:rPr>
              <a:t>Fido barks to be let back inside.</a:t>
            </a:r>
          </a:p>
        </p:txBody>
      </p:sp>
      <p:sp>
        <p:nvSpPr>
          <p:cNvPr id="26657" name="Oval 32"/>
          <p:cNvSpPr>
            <a:spLocks noChangeArrowheads="1"/>
          </p:cNvSpPr>
          <p:nvPr/>
        </p:nvSpPr>
        <p:spPr bwMode="auto">
          <a:xfrm>
            <a:off x="9016031" y="2574222"/>
            <a:ext cx="160295" cy="161925"/>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6.2</a:t>
            </a:r>
          </a:p>
        </p:txBody>
      </p:sp>
      <p:sp>
        <p:nvSpPr>
          <p:cNvPr id="34" name="TextBox 33"/>
          <p:cNvSpPr txBox="1"/>
          <p:nvPr/>
        </p:nvSpPr>
        <p:spPr>
          <a:xfrm>
            <a:off x="10453145" y="4148291"/>
            <a:ext cx="915748" cy="526571"/>
          </a:xfrm>
          <a:prstGeom prst="rect">
            <a:avLst/>
          </a:prstGeom>
          <a:noFill/>
        </p:spPr>
        <p:txBody>
          <a:bodyPr lIns="64277" tIns="32139" rIns="64277" bIns="32139">
            <a:spAutoFit/>
          </a:bodyPr>
          <a:lstStyle>
            <a:defPPr>
              <a:defRPr lang="en-US"/>
            </a:defPPr>
            <a:lvl1pPr>
              <a:defRPr sz="1000" b="1">
                <a:latin typeface="Arial Narrow" panose="020B0606020202030204" pitchFamily="34" charset="0"/>
                <a:ea typeface="ヒラギノ角ゴ ProN W3" pitchFamily="-109"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sym typeface="Gill Sans" pitchFamily="84" charset="0"/>
              </a:rPr>
              <a:t>Todd or Gina hears Fido barking (again).</a:t>
            </a:r>
          </a:p>
        </p:txBody>
      </p:sp>
      <p:sp>
        <p:nvSpPr>
          <p:cNvPr id="26659" name="Oval 34"/>
          <p:cNvSpPr>
            <a:spLocks noChangeArrowheads="1"/>
          </p:cNvSpPr>
          <p:nvPr/>
        </p:nvSpPr>
        <p:spPr bwMode="auto">
          <a:xfrm>
            <a:off x="10324589" y="4153051"/>
            <a:ext cx="160296" cy="160338"/>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6.3</a:t>
            </a:r>
          </a:p>
        </p:txBody>
      </p:sp>
      <p:sp>
        <p:nvSpPr>
          <p:cNvPr id="36" name="TextBox 35"/>
          <p:cNvSpPr txBox="1"/>
          <p:nvPr/>
        </p:nvSpPr>
        <p:spPr>
          <a:xfrm>
            <a:off x="9152731" y="5299077"/>
            <a:ext cx="915748" cy="680459"/>
          </a:xfrm>
          <a:prstGeom prst="rect">
            <a:avLst/>
          </a:prstGeom>
          <a:noFill/>
        </p:spPr>
        <p:txBody>
          <a:bodyPr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sym typeface="Gill Sans" pitchFamily="84" charset="0"/>
              </a:rPr>
              <a:t>Todd or Gina presses the button on the remote control.</a:t>
            </a:r>
          </a:p>
        </p:txBody>
      </p:sp>
      <p:sp>
        <p:nvSpPr>
          <p:cNvPr id="39" name="TextBox 38"/>
          <p:cNvSpPr txBox="1"/>
          <p:nvPr/>
        </p:nvSpPr>
        <p:spPr>
          <a:xfrm>
            <a:off x="5066157" y="6016379"/>
            <a:ext cx="1034780" cy="372682"/>
          </a:xfrm>
          <a:prstGeom prst="rect">
            <a:avLst/>
          </a:prstGeom>
          <a:noFill/>
        </p:spPr>
        <p:txBody>
          <a:bodyPr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sym typeface="Gill Sans" pitchFamily="84" charset="0"/>
              </a:rPr>
              <a:t>Fido goes back inside.</a:t>
            </a:r>
          </a:p>
        </p:txBody>
      </p:sp>
      <p:sp>
        <p:nvSpPr>
          <p:cNvPr id="26662" name="Oval 39"/>
          <p:cNvSpPr>
            <a:spLocks noChangeArrowheads="1"/>
          </p:cNvSpPr>
          <p:nvPr/>
        </p:nvSpPr>
        <p:spPr bwMode="auto">
          <a:xfrm>
            <a:off x="4982043" y="6056069"/>
            <a:ext cx="115857" cy="115887"/>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7</a:t>
            </a:r>
          </a:p>
        </p:txBody>
      </p:sp>
      <p:sp>
        <p:nvSpPr>
          <p:cNvPr id="41" name="TextBox 40"/>
          <p:cNvSpPr txBox="1"/>
          <p:nvPr/>
        </p:nvSpPr>
        <p:spPr>
          <a:xfrm>
            <a:off x="2954040" y="6294186"/>
            <a:ext cx="1195076" cy="372682"/>
          </a:xfrm>
          <a:prstGeom prst="rect">
            <a:avLst/>
          </a:prstGeom>
          <a:noFill/>
        </p:spPr>
        <p:txBody>
          <a:bodyPr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latin typeface="Arial Narrow" panose="020B0606020202030204" pitchFamily="34" charset="0"/>
                <a:sym typeface="Gill Sans" pitchFamily="84" charset="0"/>
              </a:rPr>
              <a:t>The door shuts automatically.</a:t>
            </a:r>
          </a:p>
        </p:txBody>
      </p:sp>
      <p:sp>
        <p:nvSpPr>
          <p:cNvPr id="26664" name="Oval 41"/>
          <p:cNvSpPr>
            <a:spLocks noChangeArrowheads="1"/>
          </p:cNvSpPr>
          <p:nvPr/>
        </p:nvSpPr>
        <p:spPr bwMode="auto">
          <a:xfrm>
            <a:off x="2868337" y="6335463"/>
            <a:ext cx="115857" cy="115887"/>
          </a:xfrm>
          <a:prstGeom prst="ellipse">
            <a:avLst/>
          </a:prstGeom>
          <a:noFill/>
          <a:ln w="12700">
            <a:solidFill>
              <a:srgbClr val="000000">
                <a:alpha val="39999"/>
              </a:srgbClr>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8</a:t>
            </a:r>
          </a:p>
        </p:txBody>
      </p:sp>
      <p:sp>
        <p:nvSpPr>
          <p:cNvPr id="43" name="Cloud Callout 3"/>
          <p:cNvSpPr>
            <a:spLocks noChangeArrowheads="1"/>
          </p:cNvSpPr>
          <p:nvPr/>
        </p:nvSpPr>
        <p:spPr bwMode="auto">
          <a:xfrm>
            <a:off x="956827" y="1224502"/>
            <a:ext cx="843539" cy="473012"/>
          </a:xfrm>
          <a:prstGeom prst="cloudCallout">
            <a:avLst>
              <a:gd name="adj1" fmla="val -77244"/>
              <a:gd name="adj2" fmla="val 72327"/>
            </a:avLst>
          </a:prstGeom>
          <a:solidFill>
            <a:schemeClr val="bg1"/>
          </a:solidFill>
          <a:ln w="12700">
            <a:solidFill>
              <a:srgbClr val="000000">
                <a:alpha val="40000"/>
              </a:srgbClr>
            </a:solidFill>
            <a:round/>
            <a:headEnd/>
            <a:tailEnd/>
          </a:ln>
        </p:spPr>
        <p:txBody>
          <a:bodyPr lIns="64277" tIns="32139" rIns="64277" bIns="32139"/>
          <a:lstStyle/>
          <a:p>
            <a:pPr>
              <a:defRPr/>
            </a:pPr>
            <a:r>
              <a:rPr lang="en-US" sz="1000" dirty="0">
                <a:solidFill>
                  <a:schemeClr val="tx1">
                    <a:alpha val="40000"/>
                  </a:schemeClr>
                </a:solidFill>
                <a:latin typeface="Comic Sans MS"/>
                <a:cs typeface="Comic Sans MS"/>
                <a:sym typeface="Gill Sans" charset="0"/>
              </a:rPr>
              <a:t>Woof! Woof!</a:t>
            </a:r>
          </a:p>
        </p:txBody>
      </p:sp>
      <p:sp>
        <p:nvSpPr>
          <p:cNvPr id="45" name="Cloud Callout 3"/>
          <p:cNvSpPr>
            <a:spLocks noChangeArrowheads="1"/>
          </p:cNvSpPr>
          <p:nvPr/>
        </p:nvSpPr>
        <p:spPr bwMode="auto">
          <a:xfrm flipH="1">
            <a:off x="6368597" y="2242578"/>
            <a:ext cx="1402946" cy="503530"/>
          </a:xfrm>
          <a:prstGeom prst="cloudCallout">
            <a:avLst>
              <a:gd name="adj1" fmla="val -17047"/>
              <a:gd name="adj2" fmla="val 107635"/>
            </a:avLst>
          </a:prstGeom>
          <a:solidFill>
            <a:schemeClr val="bg1"/>
          </a:solidFill>
          <a:ln w="12700">
            <a:solidFill>
              <a:srgbClr val="000000">
                <a:alpha val="40000"/>
              </a:srgbClr>
            </a:solidFill>
            <a:round/>
            <a:headEnd/>
            <a:tailEnd/>
          </a:ln>
        </p:spPr>
        <p:txBody>
          <a:bodyPr lIns="64277" tIns="32139" rIns="64277" bIns="32139"/>
          <a:lstStyle/>
          <a:p>
            <a:pPr>
              <a:defRPr/>
            </a:pPr>
            <a:r>
              <a:rPr lang="en-US" sz="1000" dirty="0">
                <a:solidFill>
                  <a:schemeClr val="tx1">
                    <a:alpha val="40000"/>
                  </a:schemeClr>
                </a:solidFill>
                <a:latin typeface="Comic Sans MS"/>
                <a:cs typeface="Comic Sans MS"/>
                <a:sym typeface="Gill Sans" charset="0"/>
              </a:rPr>
              <a:t>I feel much better now!</a:t>
            </a:r>
          </a:p>
        </p:txBody>
      </p:sp>
      <p:sp>
        <p:nvSpPr>
          <p:cNvPr id="46" name="Cloud Callout 3"/>
          <p:cNvSpPr>
            <a:spLocks noChangeArrowheads="1"/>
          </p:cNvSpPr>
          <p:nvPr/>
        </p:nvSpPr>
        <p:spPr bwMode="auto">
          <a:xfrm flipH="1">
            <a:off x="9418047" y="619917"/>
            <a:ext cx="1402946" cy="373830"/>
          </a:xfrm>
          <a:prstGeom prst="cloudCallout">
            <a:avLst>
              <a:gd name="adj1" fmla="val 13646"/>
              <a:gd name="adj2" fmla="val 145875"/>
            </a:avLst>
          </a:prstGeom>
          <a:solidFill>
            <a:schemeClr val="bg1"/>
          </a:solidFill>
          <a:ln w="12700">
            <a:solidFill>
              <a:srgbClr val="000000">
                <a:alpha val="40000"/>
              </a:srgbClr>
            </a:solidFill>
            <a:round/>
            <a:headEnd/>
            <a:tailEnd/>
          </a:ln>
        </p:spPr>
        <p:txBody>
          <a:bodyPr lIns="64277" tIns="32139" rIns="64277" bIns="32139"/>
          <a:lstStyle/>
          <a:p>
            <a:pPr>
              <a:defRPr/>
            </a:pPr>
            <a:r>
              <a:rPr lang="en-US" sz="1000" dirty="0">
                <a:solidFill>
                  <a:schemeClr val="tx1">
                    <a:alpha val="40000"/>
                  </a:schemeClr>
                </a:solidFill>
                <a:latin typeface="Comic Sans MS"/>
                <a:cs typeface="Comic Sans MS"/>
                <a:sym typeface="Gill Sans" charset="0"/>
              </a:rPr>
              <a:t>Woof! Woof!</a:t>
            </a:r>
          </a:p>
        </p:txBody>
      </p:sp>
      <p:sp>
        <p:nvSpPr>
          <p:cNvPr id="47" name="Cloud Callout 3"/>
          <p:cNvSpPr>
            <a:spLocks noChangeArrowheads="1"/>
          </p:cNvSpPr>
          <p:nvPr/>
        </p:nvSpPr>
        <p:spPr bwMode="auto">
          <a:xfrm flipH="1">
            <a:off x="9984061" y="2957077"/>
            <a:ext cx="2024501" cy="740036"/>
          </a:xfrm>
          <a:prstGeom prst="cloudCallout">
            <a:avLst>
              <a:gd name="adj1" fmla="val -73884"/>
              <a:gd name="adj2" fmla="val 50376"/>
            </a:avLst>
          </a:prstGeom>
          <a:solidFill>
            <a:schemeClr val="bg1"/>
          </a:solidFill>
          <a:ln w="12700">
            <a:solidFill>
              <a:srgbClr val="000000">
                <a:alpha val="40000"/>
              </a:srgbClr>
            </a:solidFill>
            <a:round/>
            <a:headEnd/>
            <a:tailEnd/>
          </a:ln>
        </p:spPr>
        <p:txBody>
          <a:bodyPr lIns="64277" tIns="32139" rIns="64277" bIns="32139"/>
          <a:lstStyle/>
          <a:p>
            <a:pPr>
              <a:defRPr/>
            </a:pPr>
            <a:r>
              <a:rPr lang="en-US" sz="1000" b="1" dirty="0">
                <a:solidFill>
                  <a:schemeClr val="tx1">
                    <a:alpha val="40000"/>
                  </a:schemeClr>
                </a:solidFill>
                <a:latin typeface="Comic Sans MS"/>
                <a:cs typeface="Comic Sans MS"/>
                <a:sym typeface="Gill Sans" charset="0"/>
              </a:rPr>
              <a:t>Again </a:t>
            </a:r>
            <a:r>
              <a:rPr lang="en-US" sz="1000" dirty="0">
                <a:solidFill>
                  <a:schemeClr val="tx1">
                    <a:alpha val="40000"/>
                  </a:schemeClr>
                </a:solidFill>
                <a:latin typeface="Comic Sans MS"/>
                <a:cs typeface="Comic Sans MS"/>
                <a:sym typeface="Gill Sans" charset="0"/>
              </a:rPr>
              <a:t>with the barking! Someone let Fido back inside</a:t>
            </a:r>
          </a:p>
        </p:txBody>
      </p:sp>
      <p:pic>
        <p:nvPicPr>
          <p:cNvPr id="26670" name="Picture 47" descr="remote-woman_pressButton1.png"/>
          <p:cNvPicPr>
            <a:picLocks noChangeAspect="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9874854" y="4843465"/>
            <a:ext cx="777672" cy="636587"/>
          </a:xfrm>
          <a:prstGeom prst="rect">
            <a:avLst/>
          </a:prstGeom>
          <a:noFill/>
          <a:ln>
            <a:noFill/>
          </a:ln>
          <a:extLst>
            <a:ext uri="{909E8E84-426E-40DD-AFC4-6F175D3DCCD1}">
              <a14:hiddenFill xmlns:a14="http://schemas.microsoft.com/office/drawing/2010/main" xmlns="">
                <a:solidFill>
                  <a:srgbClr val="FFFFFF">
                    <a:alpha val="39999"/>
                  </a:srgbClr>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6671" name="Straight Arrow Connector 48"/>
          <p:cNvCxnSpPr>
            <a:cxnSpLocks noChangeShapeType="1"/>
          </p:cNvCxnSpPr>
          <p:nvPr/>
        </p:nvCxnSpPr>
        <p:spPr bwMode="auto">
          <a:xfrm rot="10800000" flipV="1">
            <a:off x="8671841" y="5149850"/>
            <a:ext cx="1131593" cy="261938"/>
          </a:xfrm>
          <a:prstGeom prst="straightConnector1">
            <a:avLst/>
          </a:prstGeom>
          <a:noFill/>
          <a:ln w="25400">
            <a:solidFill>
              <a:srgbClr val="000000">
                <a:alpha val="39999"/>
              </a:srgbClr>
            </a:solidFill>
            <a:round/>
            <a:headEnd/>
            <a:tailEnd type="triangle" w="med" len="med"/>
          </a:ln>
          <a:extLst>
            <a:ext uri="{909E8E84-426E-40DD-AFC4-6F175D3DCCD1}">
              <a14:hiddenFill xmlns:a14="http://schemas.microsoft.com/office/drawing/2010/main" xmlns="">
                <a:noFill/>
              </a14:hiddenFill>
            </a:ext>
          </a:extLst>
        </p:spPr>
      </p:cxnSp>
      <p:sp>
        <p:nvSpPr>
          <p:cNvPr id="26672" name="Oval 49"/>
          <p:cNvSpPr>
            <a:spLocks noChangeArrowheads="1"/>
          </p:cNvSpPr>
          <p:nvPr/>
        </p:nvSpPr>
        <p:spPr bwMode="auto">
          <a:xfrm>
            <a:off x="9017826" y="5224465"/>
            <a:ext cx="160296" cy="161925"/>
          </a:xfrm>
          <a:prstGeom prst="ellipse">
            <a:avLst/>
          </a:prstGeom>
          <a:solidFill>
            <a:schemeClr val="bg1"/>
          </a:solidFill>
          <a:ln w="12700">
            <a:solidFill>
              <a:srgbClr val="000000">
                <a:alpha val="39999"/>
              </a:srgbClr>
            </a:solidFill>
            <a:round/>
            <a:headEnd/>
            <a:tailEnd/>
          </a:ln>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solidFill>
                  <a:srgbClr val="7F7F7F"/>
                </a:solidFill>
                <a:latin typeface="American Typewriter" pitchFamily="84" charset="0"/>
              </a:rPr>
              <a:t>6.4</a:t>
            </a:r>
          </a:p>
        </p:txBody>
      </p:sp>
      <p:sp>
        <p:nvSpPr>
          <p:cNvPr id="26673" name="Freeform 54"/>
          <p:cNvSpPr>
            <a:spLocks noChangeArrowheads="1"/>
          </p:cNvSpPr>
          <p:nvPr/>
        </p:nvSpPr>
        <p:spPr bwMode="auto">
          <a:xfrm>
            <a:off x="1083189" y="1321555"/>
            <a:ext cx="6331681" cy="3977521"/>
          </a:xfrm>
          <a:custGeom>
            <a:avLst/>
            <a:gdLst>
              <a:gd name="T0" fmla="*/ 87426 w 6039555"/>
              <a:gd name="T1" fmla="*/ 0 h 4284133"/>
              <a:gd name="T2" fmla="*/ 760336 w 6039555"/>
              <a:gd name="T3" fmla="*/ 224891 h 4284133"/>
              <a:gd name="T4" fmla="*/ 943134 w 6039555"/>
              <a:gd name="T5" fmla="*/ 302581 h 4284133"/>
              <a:gd name="T6" fmla="*/ 770933 w 6039555"/>
              <a:gd name="T7" fmla="*/ 370049 h 4284133"/>
              <a:gd name="T8" fmla="*/ 0 w 6039555"/>
              <a:gd name="T9" fmla="*/ 517250 h 4284133"/>
              <a:gd name="T10" fmla="*/ 0 60000 65536"/>
              <a:gd name="T11" fmla="*/ 0 60000 65536"/>
              <a:gd name="T12" fmla="*/ 0 60000 65536"/>
              <a:gd name="T13" fmla="*/ 0 60000 65536"/>
              <a:gd name="T14" fmla="*/ 0 60000 65536"/>
              <a:gd name="T15" fmla="*/ 0 w 6039555"/>
              <a:gd name="T16" fmla="*/ 0 h 4284133"/>
              <a:gd name="T17" fmla="*/ 6039555 w 6039555"/>
              <a:gd name="T18" fmla="*/ 4284133 h 4284133"/>
            </a:gdLst>
            <a:ahLst/>
            <a:cxnLst>
              <a:cxn ang="T10">
                <a:pos x="T0" y="T1"/>
              </a:cxn>
              <a:cxn ang="T11">
                <a:pos x="T2" y="T3"/>
              </a:cxn>
              <a:cxn ang="T12">
                <a:pos x="T4" y="T5"/>
              </a:cxn>
              <a:cxn ang="T13">
                <a:pos x="T6" y="T7"/>
              </a:cxn>
              <a:cxn ang="T14">
                <a:pos x="T8" y="T9"/>
              </a:cxn>
            </a:cxnLst>
            <a:rect l="T15" t="T16" r="T17" b="T18"/>
            <a:pathLst>
              <a:path w="6039555" h="4284133">
                <a:moveTo>
                  <a:pt x="558800" y="0"/>
                </a:moveTo>
                <a:lnTo>
                  <a:pt x="4859866" y="1862667"/>
                </a:lnTo>
                <a:cubicBezTo>
                  <a:pt x="5771444" y="2280356"/>
                  <a:pt x="6016977" y="2305755"/>
                  <a:pt x="6028266" y="2506133"/>
                </a:cubicBezTo>
                <a:cubicBezTo>
                  <a:pt x="6039555" y="2706511"/>
                  <a:pt x="5932311" y="2768600"/>
                  <a:pt x="4927600" y="3064933"/>
                </a:cubicBezTo>
                <a:cubicBezTo>
                  <a:pt x="3922889" y="3361266"/>
                  <a:pt x="0" y="4284133"/>
                  <a:pt x="0" y="4284133"/>
                </a:cubicBezTo>
              </a:path>
            </a:pathLst>
          </a:custGeom>
          <a:noFill/>
          <a:ln w="38100">
            <a:solidFill>
              <a:srgbClr val="000000">
                <a:alpha val="20000"/>
              </a:srgbClr>
            </a:solidFill>
            <a:round/>
            <a:headEnd/>
            <a:tailEnd type="triangle" w="lg" len="lg"/>
          </a:ln>
          <a:extLst>
            <a:ext uri="{909E8E84-426E-40DD-AFC4-6F175D3DCCD1}">
              <a14:hiddenFill xmlns:a14="http://schemas.microsoft.com/office/drawing/2010/main" xmlns="">
                <a:solidFill>
                  <a:srgbClr val="FFFFFF"/>
                </a:solidFill>
              </a14:hiddenFill>
            </a:ext>
          </a:extLst>
        </p:spPr>
        <p:txBody>
          <a:bodyPr lIns="64277" tIns="32139" rIns="64277" bIns="32139"/>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endParaRPr lang="en-US" altLang="en-US"/>
          </a:p>
        </p:txBody>
      </p:sp>
      <p:pic>
        <p:nvPicPr>
          <p:cNvPr id="26674" name="Picture 51" descr="speaker.png"/>
          <p:cNvPicPr>
            <a:picLocks noChangeAspect="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flipH="1">
            <a:off x="4008585" y="2192737"/>
            <a:ext cx="480888"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75" name="TextBox 35"/>
          <p:cNvSpPr txBox="1">
            <a:spLocks noChangeArrowheads="1"/>
          </p:cNvSpPr>
          <p:nvPr/>
        </p:nvSpPr>
        <p:spPr bwMode="auto">
          <a:xfrm>
            <a:off x="7873538" y="3379789"/>
            <a:ext cx="1442900" cy="372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solidFill>
                  <a:srgbClr val="CCFF99"/>
                </a:solidFill>
                <a:latin typeface="Arial Narrow" panose="020B0606020202030204" pitchFamily="34" charset="0"/>
              </a:rPr>
              <a:t>The bark recognizer “hears” a bark (again).</a:t>
            </a:r>
          </a:p>
        </p:txBody>
      </p:sp>
      <p:sp>
        <p:nvSpPr>
          <p:cNvPr id="26676" name="Oval 36"/>
          <p:cNvSpPr>
            <a:spLocks noChangeArrowheads="1"/>
          </p:cNvSpPr>
          <p:nvPr/>
        </p:nvSpPr>
        <p:spPr bwMode="auto">
          <a:xfrm>
            <a:off x="7678325" y="3355976"/>
            <a:ext cx="247586" cy="246063"/>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latin typeface="American Typewriter" pitchFamily="84" charset="0"/>
              </a:rPr>
              <a:t>6.3.1</a:t>
            </a:r>
          </a:p>
        </p:txBody>
      </p:sp>
      <p:pic>
        <p:nvPicPr>
          <p:cNvPr id="26677" name="Picture 51" descr="speaker.png"/>
          <p:cNvPicPr>
            <a:picLocks noChangeAspect="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flipH="1">
            <a:off x="8625392" y="3023723"/>
            <a:ext cx="479300" cy="37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78" name="TextBox 35"/>
          <p:cNvSpPr txBox="1">
            <a:spLocks noChangeArrowheads="1"/>
          </p:cNvSpPr>
          <p:nvPr/>
        </p:nvSpPr>
        <p:spPr bwMode="auto">
          <a:xfrm>
            <a:off x="7873539" y="3690940"/>
            <a:ext cx="1423314" cy="5265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solidFill>
                  <a:srgbClr val="CCFF99"/>
                </a:solidFill>
                <a:latin typeface="Arial Narrow" panose="020B0606020202030204" pitchFamily="34" charset="0"/>
              </a:rPr>
              <a:t>The bark recognizer sends a request to the door to open.</a:t>
            </a:r>
          </a:p>
        </p:txBody>
      </p:sp>
      <p:sp>
        <p:nvSpPr>
          <p:cNvPr id="26679" name="Oval 36"/>
          <p:cNvSpPr>
            <a:spLocks noChangeArrowheads="1"/>
          </p:cNvSpPr>
          <p:nvPr/>
        </p:nvSpPr>
        <p:spPr bwMode="auto">
          <a:xfrm>
            <a:off x="7678325" y="3665538"/>
            <a:ext cx="247586" cy="246062"/>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a:latin typeface="American Typewriter" pitchFamily="84" charset="0"/>
              </a:rPr>
              <a:t>6.4.1</a:t>
            </a:r>
          </a:p>
        </p:txBody>
      </p:sp>
      <p:cxnSp>
        <p:nvCxnSpPr>
          <p:cNvPr id="26680" name="Straight Arrow Connector 48"/>
          <p:cNvCxnSpPr>
            <a:cxnSpLocks noChangeShapeType="1"/>
          </p:cNvCxnSpPr>
          <p:nvPr/>
        </p:nvCxnSpPr>
        <p:spPr bwMode="auto">
          <a:xfrm rot="5400000">
            <a:off x="8216845" y="4289965"/>
            <a:ext cx="142875" cy="17458"/>
          </a:xfrm>
          <a:prstGeom prst="straightConnector1">
            <a:avLst/>
          </a:prstGeom>
          <a:noFill/>
          <a:ln w="25400">
            <a:solidFill>
              <a:srgbClr val="000000"/>
            </a:solidFill>
            <a:round/>
            <a:headEnd/>
            <a:tailEnd type="triangle" w="med" len="med"/>
          </a:ln>
          <a:extLst>
            <a:ext uri="{909E8E84-426E-40DD-AFC4-6F175D3DCCD1}">
              <a14:hiddenFill xmlns:a14="http://schemas.microsoft.com/office/drawing/2010/main" xmlns="">
                <a:noFill/>
              </a14:hiddenFill>
            </a:ext>
          </a:extLst>
        </p:spPr>
      </p:cxnSp>
      <p:sp>
        <p:nvSpPr>
          <p:cNvPr id="26682" name="TextBox 35"/>
          <p:cNvSpPr txBox="1">
            <a:spLocks noChangeArrowheads="1"/>
          </p:cNvSpPr>
          <p:nvPr/>
        </p:nvSpPr>
        <p:spPr bwMode="auto">
          <a:xfrm>
            <a:off x="3643978" y="2677880"/>
            <a:ext cx="1150421" cy="372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solidFill>
                  <a:srgbClr val="CCFF99"/>
                </a:solidFill>
                <a:latin typeface="Arial Narrow" panose="020B0606020202030204" pitchFamily="34" charset="0"/>
              </a:rPr>
              <a:t>The bark recognizer “hears” a bark.</a:t>
            </a:r>
          </a:p>
        </p:txBody>
      </p:sp>
      <p:sp>
        <p:nvSpPr>
          <p:cNvPr id="26683" name="Oval 36"/>
          <p:cNvSpPr>
            <a:spLocks noChangeArrowheads="1"/>
          </p:cNvSpPr>
          <p:nvPr/>
        </p:nvSpPr>
        <p:spPr bwMode="auto">
          <a:xfrm>
            <a:off x="3525263" y="2727463"/>
            <a:ext cx="160296" cy="160338"/>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dirty="0">
                <a:latin typeface="American Typewriter" pitchFamily="84" charset="0"/>
              </a:rPr>
              <a:t>2.1</a:t>
            </a:r>
          </a:p>
        </p:txBody>
      </p:sp>
      <p:sp>
        <p:nvSpPr>
          <p:cNvPr id="26684" name="TextBox 35"/>
          <p:cNvSpPr txBox="1">
            <a:spLocks noChangeArrowheads="1"/>
          </p:cNvSpPr>
          <p:nvPr/>
        </p:nvSpPr>
        <p:spPr bwMode="auto">
          <a:xfrm>
            <a:off x="3746579" y="3133970"/>
            <a:ext cx="1594918" cy="372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000" b="1" dirty="0">
                <a:solidFill>
                  <a:srgbClr val="CCFF99"/>
                </a:solidFill>
                <a:latin typeface="Arial Narrow" panose="020B0606020202030204" pitchFamily="34" charset="0"/>
              </a:rPr>
              <a:t>The bark recognizer sends a request to the door to open.</a:t>
            </a:r>
          </a:p>
        </p:txBody>
      </p:sp>
      <p:sp>
        <p:nvSpPr>
          <p:cNvPr id="26685" name="Oval 36"/>
          <p:cNvSpPr>
            <a:spLocks noChangeArrowheads="1"/>
          </p:cNvSpPr>
          <p:nvPr/>
        </p:nvSpPr>
        <p:spPr bwMode="auto">
          <a:xfrm>
            <a:off x="3573292" y="3203906"/>
            <a:ext cx="160296" cy="160338"/>
          </a:xfrm>
          <a:prstGeom prst="ellipse">
            <a:avLst/>
          </a:prstGeom>
          <a:noFill/>
          <a:ln w="127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lIns="0" tIns="32139" rIns="0" bIns="32139" anchor="ctr" anchorCtr="1"/>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900" b="1" dirty="0">
                <a:latin typeface="American Typewriter" pitchFamily="84" charset="0"/>
              </a:rPr>
              <a:t>3.1</a:t>
            </a:r>
          </a:p>
        </p:txBody>
      </p:sp>
      <p:grpSp>
        <p:nvGrpSpPr>
          <p:cNvPr id="2" name="Group 101"/>
          <p:cNvGrpSpPr>
            <a:grpSpLocks/>
          </p:cNvGrpSpPr>
          <p:nvPr/>
        </p:nvGrpSpPr>
        <p:grpSpPr bwMode="auto">
          <a:xfrm flipH="1">
            <a:off x="4250217" y="3506173"/>
            <a:ext cx="188864" cy="244901"/>
            <a:chOff x="8836027" y="5692777"/>
            <a:chExt cx="184148" cy="400048"/>
          </a:xfrm>
        </p:grpSpPr>
        <p:cxnSp>
          <p:nvCxnSpPr>
            <p:cNvPr id="26723" name="Straight Connector 102"/>
            <p:cNvCxnSpPr>
              <a:cxnSpLocks noChangeShapeType="1"/>
            </p:cNvCxnSpPr>
            <p:nvPr/>
          </p:nvCxnSpPr>
          <p:spPr bwMode="auto">
            <a:xfrm rot="5400000">
              <a:off x="8718552" y="5826124"/>
              <a:ext cx="384176" cy="149226"/>
            </a:xfrm>
            <a:prstGeom prst="line">
              <a:avLst/>
            </a:prstGeom>
            <a:noFill/>
            <a:ln w="12700">
              <a:solidFill>
                <a:srgbClr val="000000"/>
              </a:solidFill>
              <a:round/>
              <a:headEnd type="none" w="med" len="sm"/>
              <a:tailEnd/>
            </a:ln>
            <a:extLst>
              <a:ext uri="{909E8E84-426E-40DD-AFC4-6F175D3DCCD1}">
                <a14:hiddenFill xmlns:a14="http://schemas.microsoft.com/office/drawing/2010/main" xmlns="">
                  <a:noFill/>
                </a14:hiddenFill>
              </a:ext>
            </a:extLst>
          </p:spPr>
        </p:cxnSp>
        <p:cxnSp>
          <p:nvCxnSpPr>
            <p:cNvPr id="26724" name="Straight Connector 103"/>
            <p:cNvCxnSpPr>
              <a:cxnSpLocks noChangeShapeType="1"/>
            </p:cNvCxnSpPr>
            <p:nvPr/>
          </p:nvCxnSpPr>
          <p:spPr bwMode="auto">
            <a:xfrm rot="10800000" flipV="1">
              <a:off x="8918575" y="5698066"/>
              <a:ext cx="70908" cy="5503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cxnSp>
          <p:nvCxnSpPr>
            <p:cNvPr id="26725" name="Straight Connector 104"/>
            <p:cNvCxnSpPr>
              <a:cxnSpLocks noChangeShapeType="1"/>
            </p:cNvCxnSpPr>
            <p:nvPr/>
          </p:nvCxnSpPr>
          <p:spPr bwMode="auto">
            <a:xfrm rot="16200000" flipH="1">
              <a:off x="8956678" y="5718178"/>
              <a:ext cx="88898" cy="3809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grpSp>
      <p:grpSp>
        <p:nvGrpSpPr>
          <p:cNvPr id="3" name="Group 108"/>
          <p:cNvGrpSpPr>
            <a:grpSpLocks/>
          </p:cNvGrpSpPr>
          <p:nvPr/>
        </p:nvGrpSpPr>
        <p:grpSpPr bwMode="auto">
          <a:xfrm rot="1768087">
            <a:off x="3379122" y="3303362"/>
            <a:ext cx="119618" cy="316319"/>
            <a:chOff x="8836027" y="5692777"/>
            <a:chExt cx="184148" cy="400048"/>
          </a:xfrm>
        </p:grpSpPr>
        <p:cxnSp>
          <p:nvCxnSpPr>
            <p:cNvPr id="26720" name="Straight Connector 109"/>
            <p:cNvCxnSpPr>
              <a:cxnSpLocks noChangeShapeType="1"/>
            </p:cNvCxnSpPr>
            <p:nvPr/>
          </p:nvCxnSpPr>
          <p:spPr bwMode="auto">
            <a:xfrm rot="5400000">
              <a:off x="8718552" y="5826124"/>
              <a:ext cx="384176" cy="149226"/>
            </a:xfrm>
            <a:prstGeom prst="line">
              <a:avLst/>
            </a:prstGeom>
            <a:noFill/>
            <a:ln w="12700">
              <a:solidFill>
                <a:srgbClr val="000000"/>
              </a:solidFill>
              <a:round/>
              <a:headEnd type="none" w="med" len="sm"/>
              <a:tailEnd/>
            </a:ln>
            <a:extLst>
              <a:ext uri="{909E8E84-426E-40DD-AFC4-6F175D3DCCD1}">
                <a14:hiddenFill xmlns:a14="http://schemas.microsoft.com/office/drawing/2010/main" xmlns="">
                  <a:noFill/>
                </a14:hiddenFill>
              </a:ext>
            </a:extLst>
          </p:spPr>
        </p:cxnSp>
        <p:cxnSp>
          <p:nvCxnSpPr>
            <p:cNvPr id="26721" name="Straight Connector 110"/>
            <p:cNvCxnSpPr>
              <a:cxnSpLocks noChangeShapeType="1"/>
            </p:cNvCxnSpPr>
            <p:nvPr/>
          </p:nvCxnSpPr>
          <p:spPr bwMode="auto">
            <a:xfrm rot="10800000" flipV="1">
              <a:off x="8918575" y="5698066"/>
              <a:ext cx="70908" cy="5503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cxnSp>
          <p:nvCxnSpPr>
            <p:cNvPr id="26722" name="Straight Connector 111"/>
            <p:cNvCxnSpPr>
              <a:cxnSpLocks noChangeShapeType="1"/>
            </p:cNvCxnSpPr>
            <p:nvPr/>
          </p:nvCxnSpPr>
          <p:spPr bwMode="auto">
            <a:xfrm rot="16200000" flipH="1">
              <a:off x="8956678" y="5718178"/>
              <a:ext cx="88898" cy="3809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grpSp>
      <p:grpSp>
        <p:nvGrpSpPr>
          <p:cNvPr id="4" name="Group 112"/>
          <p:cNvGrpSpPr>
            <a:grpSpLocks/>
          </p:cNvGrpSpPr>
          <p:nvPr/>
        </p:nvGrpSpPr>
        <p:grpSpPr bwMode="auto">
          <a:xfrm rot="3114842" flipH="1">
            <a:off x="3256108" y="2924950"/>
            <a:ext cx="257433" cy="660093"/>
            <a:chOff x="8836027" y="5692777"/>
            <a:chExt cx="184148" cy="400048"/>
          </a:xfrm>
        </p:grpSpPr>
        <p:cxnSp>
          <p:nvCxnSpPr>
            <p:cNvPr id="26717" name="Straight Connector 113"/>
            <p:cNvCxnSpPr>
              <a:cxnSpLocks noChangeShapeType="1"/>
            </p:cNvCxnSpPr>
            <p:nvPr/>
          </p:nvCxnSpPr>
          <p:spPr bwMode="auto">
            <a:xfrm rot="5400000">
              <a:off x="8718552" y="5826124"/>
              <a:ext cx="384176" cy="149226"/>
            </a:xfrm>
            <a:prstGeom prst="line">
              <a:avLst/>
            </a:prstGeom>
            <a:noFill/>
            <a:ln w="12700">
              <a:solidFill>
                <a:srgbClr val="000000"/>
              </a:solidFill>
              <a:round/>
              <a:headEnd type="none" w="med" len="sm"/>
              <a:tailEnd/>
            </a:ln>
            <a:extLst>
              <a:ext uri="{909E8E84-426E-40DD-AFC4-6F175D3DCCD1}">
                <a14:hiddenFill xmlns:a14="http://schemas.microsoft.com/office/drawing/2010/main" xmlns="">
                  <a:noFill/>
                </a14:hiddenFill>
              </a:ext>
            </a:extLst>
          </p:spPr>
        </p:cxnSp>
        <p:cxnSp>
          <p:nvCxnSpPr>
            <p:cNvPr id="26718" name="Straight Connector 114"/>
            <p:cNvCxnSpPr>
              <a:cxnSpLocks noChangeShapeType="1"/>
            </p:cNvCxnSpPr>
            <p:nvPr/>
          </p:nvCxnSpPr>
          <p:spPr bwMode="auto">
            <a:xfrm rot="10800000" flipV="1">
              <a:off x="8918575" y="5698066"/>
              <a:ext cx="70908" cy="5503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cxnSp>
          <p:nvCxnSpPr>
            <p:cNvPr id="26719" name="Straight Connector 115"/>
            <p:cNvCxnSpPr>
              <a:cxnSpLocks noChangeShapeType="1"/>
            </p:cNvCxnSpPr>
            <p:nvPr/>
          </p:nvCxnSpPr>
          <p:spPr bwMode="auto">
            <a:xfrm rot="16200000" flipH="1">
              <a:off x="8956678" y="5718178"/>
              <a:ext cx="88898" cy="38096"/>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grpSp>
      <p:grpSp>
        <p:nvGrpSpPr>
          <p:cNvPr id="5" name="Group 116"/>
          <p:cNvGrpSpPr>
            <a:grpSpLocks/>
          </p:cNvGrpSpPr>
          <p:nvPr/>
        </p:nvGrpSpPr>
        <p:grpSpPr bwMode="auto">
          <a:xfrm rot="3998429">
            <a:off x="3462114" y="2227843"/>
            <a:ext cx="98547" cy="800520"/>
            <a:chOff x="8836027" y="5694753"/>
            <a:chExt cx="195565" cy="398072"/>
          </a:xfrm>
        </p:grpSpPr>
        <p:cxnSp>
          <p:nvCxnSpPr>
            <p:cNvPr id="26714" name="Straight Connector 117"/>
            <p:cNvCxnSpPr>
              <a:cxnSpLocks noChangeShapeType="1"/>
            </p:cNvCxnSpPr>
            <p:nvPr/>
          </p:nvCxnSpPr>
          <p:spPr bwMode="auto">
            <a:xfrm rot="5400000">
              <a:off x="8718552" y="5826124"/>
              <a:ext cx="384176" cy="149226"/>
            </a:xfrm>
            <a:prstGeom prst="line">
              <a:avLst/>
            </a:prstGeom>
            <a:noFill/>
            <a:ln w="12700">
              <a:solidFill>
                <a:srgbClr val="000000"/>
              </a:solidFill>
              <a:round/>
              <a:headEnd type="none" w="med" len="sm"/>
              <a:tailEnd/>
            </a:ln>
            <a:extLst>
              <a:ext uri="{909E8E84-426E-40DD-AFC4-6F175D3DCCD1}">
                <a14:hiddenFill xmlns:a14="http://schemas.microsoft.com/office/drawing/2010/main" xmlns="">
                  <a:noFill/>
                </a14:hiddenFill>
              </a:ext>
            </a:extLst>
          </p:spPr>
        </p:cxnSp>
        <p:cxnSp>
          <p:nvCxnSpPr>
            <p:cNvPr id="26715" name="Straight Connector 118"/>
            <p:cNvCxnSpPr>
              <a:cxnSpLocks noChangeShapeType="1"/>
            </p:cNvCxnSpPr>
            <p:nvPr/>
          </p:nvCxnSpPr>
          <p:spPr bwMode="auto">
            <a:xfrm rot="6801571">
              <a:off x="8944985" y="5706606"/>
              <a:ext cx="40639" cy="1693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cxnSp>
          <p:nvCxnSpPr>
            <p:cNvPr id="26716" name="Straight Connector 119"/>
            <p:cNvCxnSpPr>
              <a:cxnSpLocks noChangeShapeType="1"/>
            </p:cNvCxnSpPr>
            <p:nvPr/>
          </p:nvCxnSpPr>
          <p:spPr bwMode="auto">
            <a:xfrm rot="6801571" flipV="1">
              <a:off x="8977366" y="5683578"/>
              <a:ext cx="39990" cy="68463"/>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grpSp>
      <p:grpSp>
        <p:nvGrpSpPr>
          <p:cNvPr id="6" name="Group 133"/>
          <p:cNvGrpSpPr>
            <a:grpSpLocks/>
          </p:cNvGrpSpPr>
          <p:nvPr/>
        </p:nvGrpSpPr>
        <p:grpSpPr bwMode="auto">
          <a:xfrm rot="-353551">
            <a:off x="4844508" y="2840109"/>
            <a:ext cx="636813" cy="210218"/>
            <a:chOff x="5045871" y="3873500"/>
            <a:chExt cx="1013189" cy="429245"/>
          </a:xfrm>
        </p:grpSpPr>
        <p:cxnSp>
          <p:nvCxnSpPr>
            <p:cNvPr id="26711" name="Straight Connector 121"/>
            <p:cNvCxnSpPr>
              <a:cxnSpLocks noChangeShapeType="1"/>
            </p:cNvCxnSpPr>
            <p:nvPr/>
          </p:nvCxnSpPr>
          <p:spPr bwMode="auto">
            <a:xfrm rot="10800000" flipV="1">
              <a:off x="5045871" y="3881966"/>
              <a:ext cx="1007796" cy="420779"/>
            </a:xfrm>
            <a:prstGeom prst="line">
              <a:avLst/>
            </a:prstGeom>
            <a:noFill/>
            <a:ln w="12700">
              <a:solidFill>
                <a:srgbClr val="000000"/>
              </a:solidFill>
              <a:round/>
              <a:headEnd type="none" w="med" len="sm"/>
              <a:tailEnd/>
            </a:ln>
            <a:extLst>
              <a:ext uri="{909E8E84-426E-40DD-AFC4-6F175D3DCCD1}">
                <a14:hiddenFill xmlns:a14="http://schemas.microsoft.com/office/drawing/2010/main" xmlns="">
                  <a:noFill/>
                </a14:hiddenFill>
              </a:ext>
            </a:extLst>
          </p:spPr>
        </p:cxnSp>
        <p:cxnSp>
          <p:nvCxnSpPr>
            <p:cNvPr id="26712" name="Straight Connector 122"/>
            <p:cNvCxnSpPr>
              <a:cxnSpLocks noChangeShapeType="1"/>
            </p:cNvCxnSpPr>
            <p:nvPr/>
          </p:nvCxnSpPr>
          <p:spPr bwMode="auto">
            <a:xfrm rot="10800000">
              <a:off x="5969000" y="3873500"/>
              <a:ext cx="90060" cy="868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cxnSp>
          <p:nvCxnSpPr>
            <p:cNvPr id="26713" name="Straight Connector 123"/>
            <p:cNvCxnSpPr>
              <a:cxnSpLocks noChangeShapeType="1"/>
            </p:cNvCxnSpPr>
            <p:nvPr/>
          </p:nvCxnSpPr>
          <p:spPr bwMode="auto">
            <a:xfrm rot="5753551">
              <a:off x="5994910" y="3894527"/>
              <a:ext cx="66671" cy="3152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grpSp>
      <p:grpSp>
        <p:nvGrpSpPr>
          <p:cNvPr id="7" name="Group 166"/>
          <p:cNvGrpSpPr>
            <a:grpSpLocks/>
          </p:cNvGrpSpPr>
          <p:nvPr/>
        </p:nvGrpSpPr>
        <p:grpSpPr bwMode="auto">
          <a:xfrm rot="16200000">
            <a:off x="8839815" y="3915588"/>
            <a:ext cx="136610" cy="486726"/>
            <a:chOff x="8918576" y="5607334"/>
            <a:chExt cx="126999" cy="485490"/>
          </a:xfrm>
        </p:grpSpPr>
        <p:cxnSp>
          <p:nvCxnSpPr>
            <p:cNvPr id="26700" name="Straight Connector 66"/>
            <p:cNvCxnSpPr>
              <a:cxnSpLocks noChangeShapeType="1"/>
            </p:cNvCxnSpPr>
            <p:nvPr/>
          </p:nvCxnSpPr>
          <p:spPr bwMode="auto">
            <a:xfrm rot="5400000">
              <a:off x="8730447" y="5799208"/>
              <a:ext cx="481745" cy="105488"/>
            </a:xfrm>
            <a:prstGeom prst="line">
              <a:avLst/>
            </a:prstGeom>
            <a:noFill/>
            <a:ln w="12700">
              <a:solidFill>
                <a:srgbClr val="000000"/>
              </a:solidFill>
              <a:round/>
              <a:headEnd type="none" w="med" len="sm"/>
              <a:tailEnd/>
            </a:ln>
            <a:extLst>
              <a:ext uri="{909E8E84-426E-40DD-AFC4-6F175D3DCCD1}">
                <a14:hiddenFill xmlns:a14="http://schemas.microsoft.com/office/drawing/2010/main" xmlns="">
                  <a:noFill/>
                </a14:hiddenFill>
              </a:ext>
            </a:extLst>
          </p:spPr>
        </p:cxnSp>
        <p:cxnSp>
          <p:nvCxnSpPr>
            <p:cNvPr id="26701" name="Straight Connector 72"/>
            <p:cNvCxnSpPr>
              <a:cxnSpLocks noChangeShapeType="1"/>
            </p:cNvCxnSpPr>
            <p:nvPr/>
          </p:nvCxnSpPr>
          <p:spPr bwMode="auto">
            <a:xfrm rot="10800000" flipV="1">
              <a:off x="8973754" y="5607334"/>
              <a:ext cx="50125" cy="69010"/>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cxnSp>
          <p:nvCxnSpPr>
            <p:cNvPr id="26702" name="Straight Connector 162"/>
            <p:cNvCxnSpPr>
              <a:cxnSpLocks noChangeShapeType="1"/>
            </p:cNvCxnSpPr>
            <p:nvPr/>
          </p:nvCxnSpPr>
          <p:spPr bwMode="auto">
            <a:xfrm rot="16200000" flipH="1">
              <a:off x="8983663" y="5643562"/>
              <a:ext cx="95249" cy="28574"/>
            </a:xfrm>
            <a:prstGeom prst="line">
              <a:avLst/>
            </a:prstGeom>
            <a:noFill/>
            <a:ln w="12700">
              <a:solidFill>
                <a:srgbClr val="000000"/>
              </a:solidFill>
              <a:round/>
              <a:headEnd/>
              <a:tailEnd/>
            </a:ln>
            <a:extLst>
              <a:ext uri="{909E8E84-426E-40DD-AFC4-6F175D3DCCD1}">
                <a14:hiddenFill xmlns:a14="http://schemas.microsoft.com/office/drawing/2010/main" xmlns="">
                  <a:noFill/>
                </a14:hiddenFill>
              </a:ext>
            </a:extLst>
          </p:spPr>
        </p:cxnSp>
      </p:grpSp>
      <p:pic>
        <p:nvPicPr>
          <p:cNvPr id="26695" name="Picture 170"/>
          <p:cNvPicPr>
            <a:picLocks noChangeAspect="1"/>
          </p:cNvPicPr>
          <p:nvPr/>
        </p:nvPicPr>
        <p:blipFill>
          <a:blip r:embed="rId12" cstate="print">
            <a:lum bright="70000" contrast="-70000"/>
            <a:extLst>
              <a:ext uri="{28A0092B-C50C-407E-A947-70E740481C1C}">
                <a14:useLocalDpi xmlns:a14="http://schemas.microsoft.com/office/drawing/2010/main" xmlns="" val="0"/>
              </a:ext>
            </a:extLst>
          </a:blip>
          <a:srcRect/>
          <a:stretch>
            <a:fillRect/>
          </a:stretch>
        </p:blipFill>
        <p:spPr bwMode="auto">
          <a:xfrm>
            <a:off x="2064274" y="3444442"/>
            <a:ext cx="1498165" cy="869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96" name="Picture 171"/>
          <p:cNvPicPr>
            <a:picLocks noChangeAspect="1"/>
          </p:cNvPicPr>
          <p:nvPr/>
        </p:nvPicPr>
        <p:blipFill>
          <a:blip r:embed="rId13" cstate="print">
            <a:lum bright="70000" contrast="-70000"/>
            <a:extLst>
              <a:ext uri="{28A0092B-C50C-407E-A947-70E740481C1C}">
                <a14:useLocalDpi xmlns:a14="http://schemas.microsoft.com/office/drawing/2010/main" xmlns="" val="0"/>
              </a:ext>
            </a:extLst>
          </a:blip>
          <a:srcRect/>
          <a:stretch>
            <a:fillRect/>
          </a:stretch>
        </p:blipFill>
        <p:spPr bwMode="auto">
          <a:xfrm>
            <a:off x="3668494" y="3581495"/>
            <a:ext cx="2362506" cy="735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97" name="Picture 172"/>
          <p:cNvPicPr>
            <a:picLocks noChangeAspect="1"/>
          </p:cNvPicPr>
          <p:nvPr/>
        </p:nvPicPr>
        <p:blipFill>
          <a:blip r:embed="rId14" cstate="print">
            <a:lum bright="70000" contrast="-70000"/>
            <a:extLst>
              <a:ext uri="{28A0092B-C50C-407E-A947-70E740481C1C}">
                <a14:useLocalDpi xmlns:a14="http://schemas.microsoft.com/office/drawing/2010/main" xmlns="" val="0"/>
              </a:ext>
            </a:extLst>
          </a:blip>
          <a:srcRect/>
          <a:stretch>
            <a:fillRect/>
          </a:stretch>
        </p:blipFill>
        <p:spPr bwMode="auto">
          <a:xfrm>
            <a:off x="2154350" y="2623135"/>
            <a:ext cx="1228716" cy="833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98" name="Picture 173"/>
          <p:cNvPicPr>
            <a:picLocks noChangeAspect="1"/>
          </p:cNvPicPr>
          <p:nvPr/>
        </p:nvPicPr>
        <p:blipFill>
          <a:blip r:embed="rId15" cstate="print">
            <a:lum bright="70000" contrast="-70000"/>
            <a:extLst>
              <a:ext uri="{28A0092B-C50C-407E-A947-70E740481C1C}">
                <a14:useLocalDpi xmlns:a14="http://schemas.microsoft.com/office/drawing/2010/main" xmlns="" val="0"/>
              </a:ext>
            </a:extLst>
          </a:blip>
          <a:srcRect/>
          <a:stretch>
            <a:fillRect/>
          </a:stretch>
        </p:blipFill>
        <p:spPr bwMode="auto">
          <a:xfrm>
            <a:off x="9045288" y="3861135"/>
            <a:ext cx="1031624" cy="8762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36417479"/>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388" y="0"/>
            <a:ext cx="9402274" cy="1400530"/>
          </a:xfrm>
        </p:spPr>
        <p:txBody>
          <a:bodyPr/>
          <a:lstStyle/>
          <a:p>
            <a:r>
              <a:rPr lang="en-US" dirty="0" smtClean="0"/>
              <a:t>Point about use cases?</a:t>
            </a:r>
            <a:endParaRPr lang="en-US" dirty="0"/>
          </a:p>
        </p:txBody>
      </p:sp>
      <p:pic>
        <p:nvPicPr>
          <p:cNvPr id="3" name="Picture 4"/>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63929" y="827917"/>
            <a:ext cx="4323822" cy="6030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87750" y="827917"/>
            <a:ext cx="6095677" cy="60300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5324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1" y="186041"/>
            <a:ext cx="2206226" cy="3686244"/>
          </a:xfrm>
        </p:spPr>
        <p:txBody>
          <a:bodyPr/>
          <a:lstStyle/>
          <a:p>
            <a:r>
              <a:rPr lang="en-US" altLang="en-US" dirty="0" smtClean="0"/>
              <a:t>Our new design</a:t>
            </a:r>
          </a:p>
        </p:txBody>
      </p:sp>
      <p:pic>
        <p:nvPicPr>
          <p:cNvPr id="36868" name="Picture 3"/>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06227" y="628152"/>
            <a:ext cx="9982599" cy="6229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667580902"/>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741838" y="0"/>
            <a:ext cx="8059487" cy="1400530"/>
          </a:xfrm>
        </p:spPr>
        <p:txBody>
          <a:bodyPr/>
          <a:lstStyle/>
          <a:p>
            <a:r>
              <a:rPr lang="en-US" altLang="en-US" dirty="0" smtClean="0"/>
              <a:t>new </a:t>
            </a:r>
            <a:r>
              <a:rPr lang="en-US" altLang="en-US" dirty="0" err="1" smtClean="0"/>
              <a:t>BarkRecognizer</a:t>
            </a:r>
            <a:r>
              <a:rPr lang="en-US" altLang="en-US" dirty="0" smtClean="0"/>
              <a:t> class</a:t>
            </a:r>
          </a:p>
        </p:txBody>
      </p:sp>
      <p:sp>
        <p:nvSpPr>
          <p:cNvPr id="38915" name="Slide Number Placeholder 2"/>
          <p:cNvSpPr>
            <a:spLocks noGrp="1"/>
          </p:cNvSpPr>
          <p:nvPr>
            <p:ph type="sldNum" sz="quarter" idx="12"/>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06EC94B2-768B-4FC6-B683-ADE23FCD8E11}" type="slidenum">
              <a:rPr lang="en-US" altLang="en-US" sz="1000">
                <a:solidFill>
                  <a:schemeClr val="bg1"/>
                </a:solidFill>
              </a:rPr>
              <a:pPr/>
              <a:t>18</a:t>
            </a:fld>
            <a:endParaRPr lang="en-US" altLang="en-US" sz="1000">
              <a:solidFill>
                <a:schemeClr val="bg1"/>
              </a:solidFill>
            </a:endParaRPr>
          </a:p>
        </p:txBody>
      </p:sp>
      <p:sp>
        <p:nvSpPr>
          <p:cNvPr id="38916" name="TextBox 3"/>
          <p:cNvSpPr txBox="1">
            <a:spLocks noChangeArrowheads="1"/>
          </p:cNvSpPr>
          <p:nvPr/>
        </p:nvSpPr>
        <p:spPr bwMode="auto">
          <a:xfrm>
            <a:off x="0" y="700265"/>
            <a:ext cx="12408754" cy="60973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2800" b="1" dirty="0">
                <a:latin typeface="Courier New" panose="02070309020205020404" pitchFamily="49" charset="0"/>
                <a:cs typeface="Courier New" panose="02070309020205020404" pitchFamily="49" charset="0"/>
              </a:rPr>
              <a:t>public class </a:t>
            </a:r>
            <a:r>
              <a:rPr lang="en-US" altLang="en-US" sz="2800" b="1" dirty="0" err="1">
                <a:latin typeface="Courier New" panose="02070309020205020404" pitchFamily="49" charset="0"/>
                <a:cs typeface="Courier New" panose="02070309020205020404" pitchFamily="49" charset="0"/>
              </a:rPr>
              <a:t>BarkRecognizer</a:t>
            </a:r>
            <a:r>
              <a:rPr lang="en-US" altLang="en-US" sz="2800" b="1" dirty="0">
                <a:latin typeface="Courier New" panose="02070309020205020404" pitchFamily="49" charset="0"/>
                <a:cs typeface="Courier New" panose="02070309020205020404" pitchFamily="49" charset="0"/>
              </a:rPr>
              <a:t> {</a:t>
            </a:r>
          </a:p>
          <a:p>
            <a:endParaRPr lang="en-US" altLang="en-US" sz="2800" b="1" dirty="0">
              <a:latin typeface="Courier New" panose="02070309020205020404" pitchFamily="49" charset="0"/>
              <a:cs typeface="Courier New" panose="02070309020205020404" pitchFamily="49" charset="0"/>
            </a:endParaRPr>
          </a:p>
          <a:p>
            <a:r>
              <a:rPr lang="en-US" altLang="en-US" sz="2800" b="1" dirty="0">
                <a:latin typeface="Courier New" panose="02070309020205020404" pitchFamily="49" charset="0"/>
                <a:cs typeface="Courier New" panose="02070309020205020404" pitchFamily="49" charset="0"/>
              </a:rPr>
              <a:t>  private </a:t>
            </a:r>
            <a:r>
              <a:rPr lang="en-US" altLang="en-US" sz="2800" b="1" dirty="0" err="1">
                <a:latin typeface="Courier New" panose="02070309020205020404" pitchFamily="49" charset="0"/>
                <a:cs typeface="Courier New" panose="02070309020205020404" pitchFamily="49" charset="0"/>
              </a:rPr>
              <a:t>DogDoor</a:t>
            </a:r>
            <a:r>
              <a:rPr lang="en-US" altLang="en-US" sz="2800" b="1" dirty="0">
                <a:latin typeface="Courier New" panose="02070309020205020404" pitchFamily="49" charset="0"/>
                <a:cs typeface="Courier New" panose="02070309020205020404" pitchFamily="49" charset="0"/>
              </a:rPr>
              <a:t> door;</a:t>
            </a:r>
          </a:p>
          <a:p>
            <a:endParaRPr lang="en-US" altLang="en-US" sz="2800" b="1" dirty="0">
              <a:latin typeface="Courier New" panose="02070309020205020404" pitchFamily="49" charset="0"/>
              <a:cs typeface="Courier New" panose="02070309020205020404" pitchFamily="49" charset="0"/>
            </a:endParaRPr>
          </a:p>
          <a:p>
            <a:r>
              <a:rPr lang="en-US" altLang="en-US" sz="2800" b="1" dirty="0">
                <a:latin typeface="Courier New" panose="02070309020205020404" pitchFamily="49" charset="0"/>
                <a:cs typeface="Courier New" panose="02070309020205020404" pitchFamily="49" charset="0"/>
              </a:rPr>
              <a:t>  public </a:t>
            </a:r>
            <a:r>
              <a:rPr lang="en-US" altLang="en-US" sz="2800" b="1" dirty="0" err="1">
                <a:latin typeface="Courier New" panose="02070309020205020404" pitchFamily="49" charset="0"/>
                <a:cs typeface="Courier New" panose="02070309020205020404" pitchFamily="49" charset="0"/>
              </a:rPr>
              <a:t>BarkRecognizer</a:t>
            </a:r>
            <a:r>
              <a:rPr lang="en-US" altLang="en-US" sz="2800" b="1" dirty="0">
                <a:latin typeface="Courier New" panose="02070309020205020404" pitchFamily="49" charset="0"/>
                <a:cs typeface="Courier New" panose="02070309020205020404" pitchFamily="49" charset="0"/>
              </a:rPr>
              <a:t>(</a:t>
            </a:r>
            <a:r>
              <a:rPr lang="en-US" altLang="en-US" sz="2800" b="1" dirty="0" err="1">
                <a:latin typeface="Courier New" panose="02070309020205020404" pitchFamily="49" charset="0"/>
                <a:cs typeface="Courier New" panose="02070309020205020404" pitchFamily="49" charset="0"/>
              </a:rPr>
              <a:t>DogDoor</a:t>
            </a:r>
            <a:r>
              <a:rPr lang="en-US" altLang="en-US" sz="2800" b="1" dirty="0">
                <a:latin typeface="Courier New" panose="02070309020205020404" pitchFamily="49" charset="0"/>
                <a:cs typeface="Courier New" panose="02070309020205020404" pitchFamily="49" charset="0"/>
              </a:rPr>
              <a:t> door) {</a:t>
            </a:r>
          </a:p>
          <a:p>
            <a:r>
              <a:rPr lang="en-US" altLang="en-US" sz="2800" b="1" dirty="0">
                <a:latin typeface="Courier New" panose="02070309020205020404" pitchFamily="49" charset="0"/>
                <a:cs typeface="Courier New" panose="02070309020205020404" pitchFamily="49" charset="0"/>
              </a:rPr>
              <a:t>    </a:t>
            </a:r>
            <a:r>
              <a:rPr lang="en-US" altLang="en-US" sz="2800" b="1" dirty="0" err="1">
                <a:latin typeface="Courier New" panose="02070309020205020404" pitchFamily="49" charset="0"/>
                <a:cs typeface="Courier New" panose="02070309020205020404" pitchFamily="49" charset="0"/>
              </a:rPr>
              <a:t>this.door</a:t>
            </a:r>
            <a:r>
              <a:rPr lang="en-US" altLang="en-US" sz="2800" b="1" dirty="0">
                <a:latin typeface="Courier New" panose="02070309020205020404" pitchFamily="49" charset="0"/>
                <a:cs typeface="Courier New" panose="02070309020205020404" pitchFamily="49" charset="0"/>
              </a:rPr>
              <a:t> = door;</a:t>
            </a:r>
          </a:p>
          <a:p>
            <a:r>
              <a:rPr lang="en-US" altLang="en-US" sz="2800" b="1" dirty="0">
                <a:latin typeface="Courier New" panose="02070309020205020404" pitchFamily="49" charset="0"/>
                <a:cs typeface="Courier New" panose="02070309020205020404" pitchFamily="49" charset="0"/>
              </a:rPr>
              <a:t>  }</a:t>
            </a:r>
          </a:p>
          <a:p>
            <a:endParaRPr lang="en-US" altLang="en-US" sz="2800" b="1" dirty="0">
              <a:latin typeface="Courier New" panose="02070309020205020404" pitchFamily="49" charset="0"/>
              <a:cs typeface="Courier New" panose="02070309020205020404" pitchFamily="49" charset="0"/>
            </a:endParaRPr>
          </a:p>
          <a:p>
            <a:r>
              <a:rPr lang="en-US" altLang="en-US" sz="2800" b="1" dirty="0">
                <a:latin typeface="Courier New" panose="02070309020205020404" pitchFamily="49" charset="0"/>
                <a:cs typeface="Courier New" panose="02070309020205020404" pitchFamily="49" charset="0"/>
              </a:rPr>
              <a:t>  public void recognize(String bark) {</a:t>
            </a:r>
          </a:p>
          <a:p>
            <a:r>
              <a:rPr lang="en-US" altLang="en-US" sz="2800" b="1" dirty="0">
                <a:latin typeface="Courier New" panose="02070309020205020404" pitchFamily="49" charset="0"/>
                <a:cs typeface="Courier New" panose="02070309020205020404" pitchFamily="49" charset="0"/>
              </a:rPr>
              <a:t>    </a:t>
            </a:r>
            <a:r>
              <a:rPr lang="en-US" altLang="en-US" sz="2800" b="1" dirty="0" err="1">
                <a:latin typeface="Courier New" panose="02070309020205020404" pitchFamily="49" charset="0"/>
                <a:cs typeface="Courier New" panose="02070309020205020404" pitchFamily="49" charset="0"/>
              </a:rPr>
              <a:t>System.out.println</a:t>
            </a:r>
            <a:r>
              <a:rPr lang="en-US" altLang="en-US" sz="2800" b="1" dirty="0">
                <a:latin typeface="Courier New" panose="02070309020205020404" pitchFamily="49" charset="0"/>
                <a:cs typeface="Courier New" panose="02070309020205020404" pitchFamily="49" charset="0"/>
              </a:rPr>
              <a:t>(" </a:t>
            </a:r>
            <a:r>
              <a:rPr lang="en-US" altLang="en-US" sz="2800" b="1" dirty="0" err="1">
                <a:latin typeface="Courier New" panose="02070309020205020404" pitchFamily="49" charset="0"/>
                <a:cs typeface="Courier New" panose="02070309020205020404" pitchFamily="49" charset="0"/>
              </a:rPr>
              <a:t>BarkRecognizer</a:t>
            </a:r>
            <a:r>
              <a:rPr lang="en-US" altLang="en-US" sz="2800" b="1" dirty="0">
                <a:latin typeface="Courier New" panose="02070309020205020404" pitchFamily="49" charset="0"/>
                <a:cs typeface="Courier New" panose="02070309020205020404" pitchFamily="49" charset="0"/>
              </a:rPr>
              <a:t>:   									Heard a '" + bark + "'");</a:t>
            </a:r>
          </a:p>
          <a:p>
            <a:r>
              <a:rPr lang="en-US" altLang="en-US" sz="2800" b="1" dirty="0">
                <a:latin typeface="Courier New" panose="02070309020205020404" pitchFamily="49" charset="0"/>
                <a:cs typeface="Courier New" panose="02070309020205020404" pitchFamily="49" charset="0"/>
              </a:rPr>
              <a:t>    </a:t>
            </a:r>
            <a:r>
              <a:rPr lang="en-US" altLang="en-US" sz="2800" b="1" dirty="0" err="1">
                <a:latin typeface="Courier New" panose="02070309020205020404" pitchFamily="49" charset="0"/>
                <a:cs typeface="Courier New" panose="02070309020205020404" pitchFamily="49" charset="0"/>
              </a:rPr>
              <a:t>door.open</a:t>
            </a:r>
            <a:r>
              <a:rPr lang="en-US" altLang="en-US" sz="2800" b="1" dirty="0">
                <a:latin typeface="Courier New" panose="02070309020205020404" pitchFamily="49" charset="0"/>
                <a:cs typeface="Courier New" panose="02070309020205020404" pitchFamily="49" charset="0"/>
              </a:rPr>
              <a:t>();</a:t>
            </a:r>
          </a:p>
          <a:p>
            <a:r>
              <a:rPr lang="en-US" altLang="en-US" sz="2800" b="1" dirty="0">
                <a:latin typeface="Courier New" panose="02070309020205020404" pitchFamily="49" charset="0"/>
                <a:cs typeface="Courier New" panose="02070309020205020404" pitchFamily="49" charset="0"/>
              </a:rPr>
              <a:t>  }</a:t>
            </a:r>
          </a:p>
          <a:p>
            <a:r>
              <a:rPr lang="en-US" altLang="en-US" sz="2800" b="1" dirty="0">
                <a:latin typeface="Courier New" panose="02070309020205020404" pitchFamily="49" charset="0"/>
                <a:cs typeface="Courier New" panose="02070309020205020404" pitchFamily="49" charset="0"/>
              </a:rPr>
              <a:t>}</a:t>
            </a:r>
          </a:p>
        </p:txBody>
      </p:sp>
      <p:sp>
        <p:nvSpPr>
          <p:cNvPr id="5" name="TextBox 4"/>
          <p:cNvSpPr txBox="1"/>
          <p:nvPr/>
        </p:nvSpPr>
        <p:spPr>
          <a:xfrm>
            <a:off x="9048750" y="3409950"/>
            <a:ext cx="2647950" cy="3477875"/>
          </a:xfrm>
          <a:prstGeom prst="rect">
            <a:avLst/>
          </a:prstGeom>
          <a:noFill/>
        </p:spPr>
        <p:txBody>
          <a:bodyPr wrap="square" rtlCol="0">
            <a:spAutoFit/>
          </a:bodyPr>
          <a:lstStyle/>
          <a:p>
            <a:r>
              <a:rPr lang="en-US" sz="4400" dirty="0" smtClean="0"/>
              <a:t>What about closing the door?</a:t>
            </a:r>
            <a:endParaRPr lang="en-US" dirty="0"/>
          </a:p>
        </p:txBody>
      </p:sp>
    </p:spTree>
    <p:extLst>
      <p:ext uri="{BB962C8B-B14F-4D97-AF65-F5344CB8AC3E}">
        <p14:creationId xmlns:p14="http://schemas.microsoft.com/office/powerpoint/2010/main" xmlns="" val="90472668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4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p:cBhvr override="childStyle">
                                        <p:cTn id="10" dur="2000" fill="hold"/>
                                        <p:tgtEl>
                                          <p:spTgt spid="38916">
                                            <p:txEl>
                                              <p:pRg st="10" end="10"/>
                                            </p:txEl>
                                          </p:spTgt>
                                        </p:tgtEl>
                                        <p:attrNameLst>
                                          <p:attrName>style.color</p:attrName>
                                        </p:attrNameLst>
                                      </p:cBhvr>
                                      <p:to>
                                        <a:srgbClr val="F7B89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911855" y="277790"/>
            <a:ext cx="9402274" cy="1400530"/>
          </a:xfrm>
        </p:spPr>
        <p:txBody>
          <a:bodyPr/>
          <a:lstStyle/>
          <a:p>
            <a:r>
              <a:rPr lang="en-US" altLang="en-US" dirty="0" smtClean="0"/>
              <a:t>Why not follow this thought?</a:t>
            </a:r>
          </a:p>
        </p:txBody>
      </p:sp>
      <p:pic>
        <p:nvPicPr>
          <p:cNvPr id="43012" name="Picture 3" descr="man-handsHips.psd"/>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710688" y="2170058"/>
            <a:ext cx="2422976" cy="4095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3013" name="Cloud Callout 4"/>
          <p:cNvSpPr>
            <a:spLocks noChangeArrowheads="1"/>
          </p:cNvSpPr>
          <p:nvPr/>
        </p:nvSpPr>
        <p:spPr bwMode="auto">
          <a:xfrm>
            <a:off x="5843520" y="1495441"/>
            <a:ext cx="5150270" cy="2838021"/>
          </a:xfrm>
          <a:prstGeom prst="cloudCallout">
            <a:avLst>
              <a:gd name="adj1" fmla="val -76435"/>
              <a:gd name="adj2" fmla="val -1676"/>
            </a:avLst>
          </a:prstGeom>
          <a:noFill/>
          <a:ln w="2540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lIns="64277" tIns="32139" rIns="64277" bIns="32139"/>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Comic Sans MS" panose="030F0702030302020204" pitchFamily="66" charset="0"/>
              </a:rPr>
              <a:t>Just copy the code for closing the door automatically from the Remote to the BarkRecognizer.</a:t>
            </a:r>
          </a:p>
        </p:txBody>
      </p:sp>
    </p:spTree>
    <p:extLst>
      <p:ext uri="{BB962C8B-B14F-4D97-AF65-F5344CB8AC3E}">
        <p14:creationId xmlns:p14="http://schemas.microsoft.com/office/powerpoint/2010/main" xmlns="" val="2219567775"/>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Announcements</a:t>
            </a:r>
          </a:p>
          <a:p>
            <a:r>
              <a:rPr lang="en-US" dirty="0" smtClean="0"/>
              <a:t>Chapter 3</a:t>
            </a:r>
            <a:endParaRPr lang="en-US" dirty="0" smtClean="0"/>
          </a:p>
          <a:p>
            <a:r>
              <a:rPr lang="en-US" dirty="0" smtClean="0"/>
              <a:t>Chapter 6</a:t>
            </a:r>
          </a:p>
          <a:p>
            <a:r>
              <a:rPr lang="en-US" dirty="0" smtClean="0"/>
              <a:t>Activity</a:t>
            </a:r>
            <a:endParaRPr lang="en-US" dirty="0"/>
          </a:p>
        </p:txBody>
      </p:sp>
    </p:spTree>
    <p:extLst>
      <p:ext uri="{BB962C8B-B14F-4D97-AF65-F5344CB8AC3E}">
        <p14:creationId xmlns="" xmlns:p14="http://schemas.microsoft.com/office/powerpoint/2010/main" val="3785023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8870" y="258757"/>
            <a:ext cx="7521258" cy="849609"/>
          </a:xfrm>
        </p:spPr>
        <p:txBody>
          <a:bodyPr/>
          <a:lstStyle/>
          <a:p>
            <a:r>
              <a:rPr lang="en-US" dirty="0" smtClean="0"/>
              <a:t>Copying and pasting code</a:t>
            </a:r>
            <a:endParaRPr lang="en-US" dirty="0"/>
          </a:p>
        </p:txBody>
      </p:sp>
      <p:pic>
        <p:nvPicPr>
          <p:cNvPr id="3" name="Picture 2"/>
          <p:cNvPicPr>
            <a:picLocks noChangeAspect="1"/>
          </p:cNvPicPr>
          <p:nvPr/>
        </p:nvPicPr>
        <p:blipFill>
          <a:blip r:embed="rId2" cstate="print"/>
          <a:stretch>
            <a:fillRect/>
          </a:stretch>
        </p:blipFill>
        <p:spPr>
          <a:xfrm>
            <a:off x="1478603" y="0"/>
            <a:ext cx="9141619" cy="6858000"/>
          </a:xfrm>
          <a:prstGeom prst="rect">
            <a:avLst/>
          </a:prstGeom>
        </p:spPr>
      </p:pic>
    </p:spTree>
    <p:extLst>
      <p:ext uri="{BB962C8B-B14F-4D97-AF65-F5344CB8AC3E}">
        <p14:creationId xmlns:p14="http://schemas.microsoft.com/office/powerpoint/2010/main" xmlns="" val="84030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002599" y="301447"/>
            <a:ext cx="9402274" cy="1400530"/>
          </a:xfrm>
        </p:spPr>
        <p:txBody>
          <a:bodyPr/>
          <a:lstStyle/>
          <a:p>
            <a:r>
              <a:rPr lang="en-US" altLang="en-US" smtClean="0"/>
              <a:t>What’s wrong with Doug’s idea?</a:t>
            </a:r>
          </a:p>
        </p:txBody>
      </p:sp>
      <p:sp>
        <p:nvSpPr>
          <p:cNvPr id="47109" name="TextBox 12"/>
          <p:cNvSpPr txBox="1">
            <a:spLocks noChangeArrowheads="1"/>
          </p:cNvSpPr>
          <p:nvPr/>
        </p:nvSpPr>
        <p:spPr bwMode="auto">
          <a:xfrm>
            <a:off x="1690758" y="1391818"/>
            <a:ext cx="7999358" cy="557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3200" dirty="0">
                <a:latin typeface="Marker Felt" pitchFamily="84" charset="0"/>
              </a:rPr>
              <a:t>You might copy the code incorrectly</a:t>
            </a:r>
          </a:p>
        </p:txBody>
      </p:sp>
      <p:sp>
        <p:nvSpPr>
          <p:cNvPr id="47110" name="TextBox 13"/>
          <p:cNvSpPr txBox="1">
            <a:spLocks noChangeArrowheads="1"/>
          </p:cNvSpPr>
          <p:nvPr/>
        </p:nvSpPr>
        <p:spPr bwMode="auto">
          <a:xfrm>
            <a:off x="1766936" y="2303363"/>
            <a:ext cx="8419684" cy="557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3200" dirty="0">
                <a:latin typeface="Marker Felt" pitchFamily="84" charset="0"/>
              </a:rPr>
              <a:t>You might copy it again</a:t>
            </a:r>
          </a:p>
        </p:txBody>
      </p:sp>
      <p:sp>
        <p:nvSpPr>
          <p:cNvPr id="47112" name="TextBox 15"/>
          <p:cNvSpPr txBox="1">
            <a:spLocks noChangeArrowheads="1"/>
          </p:cNvSpPr>
          <p:nvPr/>
        </p:nvSpPr>
        <p:spPr bwMode="auto">
          <a:xfrm>
            <a:off x="1690758" y="4928974"/>
            <a:ext cx="7999357" cy="557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3200" dirty="0">
                <a:latin typeface="Marker Felt" pitchFamily="84" charset="0"/>
              </a:rPr>
              <a:t>It </a:t>
            </a:r>
            <a:r>
              <a:rPr lang="en-US" altLang="en-US" sz="3200" dirty="0" err="1">
                <a:latin typeface="Marker Felt" pitchFamily="84" charset="0"/>
              </a:rPr>
              <a:t>ain’t</a:t>
            </a:r>
            <a:r>
              <a:rPr lang="en-US" altLang="en-US" sz="3200" dirty="0">
                <a:latin typeface="Marker Felt" pitchFamily="84" charset="0"/>
              </a:rPr>
              <a:t> got not alibi!</a:t>
            </a:r>
          </a:p>
        </p:txBody>
      </p:sp>
      <p:sp>
        <p:nvSpPr>
          <p:cNvPr id="45063" name="Line 9"/>
          <p:cNvSpPr>
            <a:spLocks noChangeShapeType="1"/>
          </p:cNvSpPr>
          <p:nvPr/>
        </p:nvSpPr>
        <p:spPr bwMode="auto">
          <a:xfrm>
            <a:off x="1751248" y="1961223"/>
            <a:ext cx="737287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5064" name="Line 9"/>
          <p:cNvSpPr>
            <a:spLocks noChangeShapeType="1"/>
          </p:cNvSpPr>
          <p:nvPr/>
        </p:nvSpPr>
        <p:spPr bwMode="auto">
          <a:xfrm>
            <a:off x="1751248" y="2845512"/>
            <a:ext cx="737287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5065" name="Line 9"/>
          <p:cNvSpPr>
            <a:spLocks noChangeShapeType="1"/>
          </p:cNvSpPr>
          <p:nvPr/>
        </p:nvSpPr>
        <p:spPr bwMode="auto">
          <a:xfrm>
            <a:off x="1751248" y="4614090"/>
            <a:ext cx="737287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5066" name="Line 9"/>
          <p:cNvSpPr>
            <a:spLocks noChangeShapeType="1"/>
          </p:cNvSpPr>
          <p:nvPr/>
        </p:nvSpPr>
        <p:spPr bwMode="auto">
          <a:xfrm>
            <a:off x="1751248" y="5498380"/>
            <a:ext cx="737287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5067" name="TextBox 13"/>
          <p:cNvSpPr txBox="1">
            <a:spLocks noChangeArrowheads="1"/>
          </p:cNvSpPr>
          <p:nvPr/>
        </p:nvSpPr>
        <p:spPr bwMode="auto">
          <a:xfrm>
            <a:off x="1182669" y="1378812"/>
            <a:ext cx="41420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3600" dirty="0">
                <a:latin typeface="Marker Felt" pitchFamily="84" charset="0"/>
                <a:ea typeface="ＭＳ Ｐゴシック" panose="020B0600070205080204" pitchFamily="34" charset="-128"/>
              </a:rPr>
              <a:t>1</a:t>
            </a:r>
          </a:p>
        </p:txBody>
      </p:sp>
      <p:sp>
        <p:nvSpPr>
          <p:cNvPr id="45068" name="TextBox 14"/>
          <p:cNvSpPr txBox="1">
            <a:spLocks noChangeArrowheads="1"/>
          </p:cNvSpPr>
          <p:nvPr/>
        </p:nvSpPr>
        <p:spPr bwMode="auto">
          <a:xfrm>
            <a:off x="1182669" y="2243274"/>
            <a:ext cx="41420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en-US"/>
            </a:defPPr>
            <a:lvl1pPr>
              <a:defRPr sz="3600">
                <a:latin typeface="Marker Felt" pitchFamily="84" charset="0"/>
                <a:ea typeface="ＭＳ Ｐゴシック" panose="020B0600070205080204" pitchFamily="34"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2</a:t>
            </a:r>
          </a:p>
        </p:txBody>
      </p:sp>
      <p:sp>
        <p:nvSpPr>
          <p:cNvPr id="45069" name="TextBox 15"/>
          <p:cNvSpPr txBox="1">
            <a:spLocks noChangeArrowheads="1"/>
          </p:cNvSpPr>
          <p:nvPr/>
        </p:nvSpPr>
        <p:spPr bwMode="auto">
          <a:xfrm>
            <a:off x="1182669" y="3105512"/>
            <a:ext cx="41420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en-US"/>
            </a:defPPr>
            <a:lvl1pPr>
              <a:defRPr sz="3600">
                <a:latin typeface="Marker Felt" pitchFamily="84" charset="0"/>
                <a:ea typeface="ＭＳ Ｐゴシック" panose="020B0600070205080204" pitchFamily="34"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a:t>3</a:t>
            </a:r>
          </a:p>
        </p:txBody>
      </p:sp>
      <p:sp>
        <p:nvSpPr>
          <p:cNvPr id="45070" name="TextBox 16"/>
          <p:cNvSpPr txBox="1">
            <a:spLocks noChangeArrowheads="1"/>
          </p:cNvSpPr>
          <p:nvPr/>
        </p:nvSpPr>
        <p:spPr bwMode="auto">
          <a:xfrm>
            <a:off x="1182669" y="4960781"/>
            <a:ext cx="41420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defPPr>
              <a:defRPr lang="en-US"/>
            </a:defPPr>
            <a:lvl1pPr>
              <a:defRPr sz="3600">
                <a:latin typeface="Marker Felt" pitchFamily="84" charset="0"/>
                <a:ea typeface="ＭＳ Ｐゴシック" panose="020B0600070205080204" pitchFamily="34" charset="-128"/>
              </a:defRPr>
            </a:lvl1pPr>
            <a:lvl2pPr marL="37931725" indent="-37474525">
              <a:defRPr sz="2400">
                <a:latin typeface="Arial" panose="020B0604020202020204" pitchFamily="34" charset="0"/>
                <a:ea typeface="ヒラギノ角ゴ ProN W3" pitchFamily="-109" charset="-128"/>
              </a:defRPr>
            </a:lvl2pPr>
            <a:lvl3pPr>
              <a:defRPr sz="2400">
                <a:latin typeface="Arial" panose="020B0604020202020204" pitchFamily="34" charset="0"/>
                <a:ea typeface="ヒラギノ角ゴ ProN W3" pitchFamily="-109" charset="-128"/>
              </a:defRPr>
            </a:lvl3pPr>
            <a:lvl4pPr>
              <a:defRPr sz="2400">
                <a:latin typeface="Arial" panose="020B0604020202020204" pitchFamily="34" charset="0"/>
                <a:ea typeface="ヒラギノ角ゴ ProN W3" pitchFamily="-109" charset="-128"/>
              </a:defRPr>
            </a:lvl4pPr>
            <a:lvl5pPr>
              <a:defRPr sz="2400">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latin typeface="Arial" panose="020B0604020202020204" pitchFamily="34" charset="0"/>
                <a:ea typeface="ヒラギノ角ゴ ProN W3" pitchFamily="-109" charset="-128"/>
              </a:defRPr>
            </a:lvl9pPr>
          </a:lstStyle>
          <a:p>
            <a:r>
              <a:rPr lang="en-US" altLang="en-US" dirty="0"/>
              <a:t>4</a:t>
            </a:r>
          </a:p>
        </p:txBody>
      </p:sp>
      <p:sp>
        <p:nvSpPr>
          <p:cNvPr id="45071" name="Line 9"/>
          <p:cNvSpPr>
            <a:spLocks noChangeShapeType="1"/>
          </p:cNvSpPr>
          <p:nvPr/>
        </p:nvSpPr>
        <p:spPr bwMode="auto">
          <a:xfrm>
            <a:off x="1751248" y="3729801"/>
            <a:ext cx="7372870"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45073" name="TextBox 14"/>
          <p:cNvSpPr txBox="1">
            <a:spLocks noChangeArrowheads="1"/>
          </p:cNvSpPr>
          <p:nvPr/>
        </p:nvSpPr>
        <p:spPr bwMode="auto">
          <a:xfrm>
            <a:off x="1751247" y="3167058"/>
            <a:ext cx="7290030" cy="557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spcAft>
                <a:spcPts val="1200"/>
              </a:spcAft>
            </a:pPr>
            <a:r>
              <a:rPr lang="en-US" altLang="en-US" sz="3200" dirty="0">
                <a:latin typeface="Marker Felt" pitchFamily="84" charset="0"/>
              </a:rPr>
              <a:t>Mo copies Mo Problems</a:t>
            </a:r>
          </a:p>
        </p:txBody>
      </p:sp>
      <p:sp>
        <p:nvSpPr>
          <p:cNvPr id="18" name="TextBox 14"/>
          <p:cNvSpPr txBox="1">
            <a:spLocks noChangeArrowheads="1"/>
          </p:cNvSpPr>
          <p:nvPr/>
        </p:nvSpPr>
        <p:spPr bwMode="auto">
          <a:xfrm>
            <a:off x="1751246" y="4042518"/>
            <a:ext cx="7290030" cy="5573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64277" tIns="32139" rIns="64277" bIns="32139">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spcAft>
                <a:spcPts val="1200"/>
              </a:spcAft>
            </a:pPr>
            <a:r>
              <a:rPr lang="en-US" altLang="en-US" sz="3200" dirty="0" smtClean="0">
                <a:latin typeface="Marker Felt" pitchFamily="84" charset="0"/>
              </a:rPr>
              <a:t>(When Requirements Change)</a:t>
            </a:r>
            <a:endParaRPr lang="en-US" altLang="en-US" sz="3200" dirty="0">
              <a:latin typeface="Marker Felt" pitchFamily="84" charset="0"/>
            </a:endParaRPr>
          </a:p>
        </p:txBody>
      </p:sp>
    </p:spTree>
    <p:extLst>
      <p:ext uri="{BB962C8B-B14F-4D97-AF65-F5344CB8AC3E}">
        <p14:creationId xmlns:p14="http://schemas.microsoft.com/office/powerpoint/2010/main" xmlns="" val="32476909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47109"/>
                                        </p:tgtEl>
                                        <p:attrNameLst>
                                          <p:attrName>style.visibility</p:attrName>
                                        </p:attrNameLst>
                                      </p:cBhvr>
                                      <p:to>
                                        <p:strVal val="visible"/>
                                      </p:to>
                                    </p:set>
                                    <p:anim calcmode="lin" valueType="num">
                                      <p:cBhvr additive="base">
                                        <p:cTn id="7" dur="1000" fill="hold"/>
                                        <p:tgtEl>
                                          <p:spTgt spid="47109"/>
                                        </p:tgtEl>
                                        <p:attrNameLst>
                                          <p:attrName>ppt_x</p:attrName>
                                        </p:attrNameLst>
                                      </p:cBhvr>
                                      <p:tavLst>
                                        <p:tav tm="0">
                                          <p:val>
                                            <p:strVal val="1+#ppt_w/2"/>
                                          </p:val>
                                        </p:tav>
                                        <p:tav tm="100000">
                                          <p:val>
                                            <p:strVal val="#ppt_x"/>
                                          </p:val>
                                        </p:tav>
                                      </p:tavLst>
                                    </p:anim>
                                    <p:anim calcmode="lin" valueType="num">
                                      <p:cBhvr additive="base">
                                        <p:cTn id="8" dur="1000" fill="hold"/>
                                        <p:tgtEl>
                                          <p:spTgt spid="471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accel="50000" decel="50000" fill="hold" grpId="0" nodeType="clickEffect">
                                  <p:stCondLst>
                                    <p:cond delay="0"/>
                                  </p:stCondLst>
                                  <p:childTnLst>
                                    <p:set>
                                      <p:cBhvr>
                                        <p:cTn id="12" dur="1" fill="hold">
                                          <p:stCondLst>
                                            <p:cond delay="0"/>
                                          </p:stCondLst>
                                        </p:cTn>
                                        <p:tgtEl>
                                          <p:spTgt spid="47110"/>
                                        </p:tgtEl>
                                        <p:attrNameLst>
                                          <p:attrName>style.visibility</p:attrName>
                                        </p:attrNameLst>
                                      </p:cBhvr>
                                      <p:to>
                                        <p:strVal val="visible"/>
                                      </p:to>
                                    </p:set>
                                    <p:anim calcmode="lin" valueType="num">
                                      <p:cBhvr additive="base">
                                        <p:cTn id="13" dur="1000" fill="hold"/>
                                        <p:tgtEl>
                                          <p:spTgt spid="47110"/>
                                        </p:tgtEl>
                                        <p:attrNameLst>
                                          <p:attrName>ppt_x</p:attrName>
                                        </p:attrNameLst>
                                      </p:cBhvr>
                                      <p:tavLst>
                                        <p:tav tm="0">
                                          <p:val>
                                            <p:strVal val="1+#ppt_w/2"/>
                                          </p:val>
                                        </p:tav>
                                        <p:tav tm="100000">
                                          <p:val>
                                            <p:strVal val="#ppt_x"/>
                                          </p:val>
                                        </p:tav>
                                      </p:tavLst>
                                    </p:anim>
                                    <p:anim calcmode="lin" valueType="num">
                                      <p:cBhvr additive="base">
                                        <p:cTn id="14" dur="1000" fill="hold"/>
                                        <p:tgtEl>
                                          <p:spTgt spid="471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5073"/>
                                        </p:tgtEl>
                                        <p:attrNameLst>
                                          <p:attrName>style.visibility</p:attrName>
                                        </p:attrNameLst>
                                      </p:cBhvr>
                                      <p:to>
                                        <p:strVal val="visible"/>
                                      </p:to>
                                    </p:set>
                                    <p:anim calcmode="lin" valueType="num">
                                      <p:cBhvr additive="base">
                                        <p:cTn id="19" dur="500" fill="hold"/>
                                        <p:tgtEl>
                                          <p:spTgt spid="45073"/>
                                        </p:tgtEl>
                                        <p:attrNameLst>
                                          <p:attrName>ppt_x</p:attrName>
                                        </p:attrNameLst>
                                      </p:cBhvr>
                                      <p:tavLst>
                                        <p:tav tm="0">
                                          <p:val>
                                            <p:strVal val="#ppt_x"/>
                                          </p:val>
                                        </p:tav>
                                        <p:tav tm="100000">
                                          <p:val>
                                            <p:strVal val="#ppt_x"/>
                                          </p:val>
                                        </p:tav>
                                      </p:tavLst>
                                    </p:anim>
                                    <p:anim calcmode="lin" valueType="num">
                                      <p:cBhvr additive="base">
                                        <p:cTn id="20" dur="500" fill="hold"/>
                                        <p:tgtEl>
                                          <p:spTgt spid="4507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069"/>
                                        </p:tgtEl>
                                        <p:attrNameLst>
                                          <p:attrName>style.visibility</p:attrName>
                                        </p:attrNameLst>
                                      </p:cBhvr>
                                      <p:to>
                                        <p:strVal val="visible"/>
                                      </p:to>
                                    </p:set>
                                    <p:anim calcmode="lin" valueType="num">
                                      <p:cBhvr additive="base">
                                        <p:cTn id="27" dur="500" fill="hold"/>
                                        <p:tgtEl>
                                          <p:spTgt spid="45069"/>
                                        </p:tgtEl>
                                        <p:attrNameLst>
                                          <p:attrName>ppt_x</p:attrName>
                                        </p:attrNameLst>
                                      </p:cBhvr>
                                      <p:tavLst>
                                        <p:tav tm="0">
                                          <p:val>
                                            <p:strVal val="#ppt_x"/>
                                          </p:val>
                                        </p:tav>
                                        <p:tav tm="100000">
                                          <p:val>
                                            <p:strVal val="#ppt_x"/>
                                          </p:val>
                                        </p:tav>
                                      </p:tavLst>
                                    </p:anim>
                                    <p:anim calcmode="lin" valueType="num">
                                      <p:cBhvr additive="base">
                                        <p:cTn id="28" dur="500" fill="hold"/>
                                        <p:tgtEl>
                                          <p:spTgt spid="45069"/>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accel="50000" decel="50000" fill="hold" grpId="0" nodeType="clickEffect">
                                  <p:stCondLst>
                                    <p:cond delay="0"/>
                                  </p:stCondLst>
                                  <p:childTnLst>
                                    <p:set>
                                      <p:cBhvr>
                                        <p:cTn id="32" dur="1" fill="hold">
                                          <p:stCondLst>
                                            <p:cond delay="0"/>
                                          </p:stCondLst>
                                        </p:cTn>
                                        <p:tgtEl>
                                          <p:spTgt spid="47112"/>
                                        </p:tgtEl>
                                        <p:attrNameLst>
                                          <p:attrName>style.visibility</p:attrName>
                                        </p:attrNameLst>
                                      </p:cBhvr>
                                      <p:to>
                                        <p:strVal val="visible"/>
                                      </p:to>
                                    </p:set>
                                    <p:anim calcmode="lin" valueType="num">
                                      <p:cBhvr additive="base">
                                        <p:cTn id="33" dur="1000" fill="hold"/>
                                        <p:tgtEl>
                                          <p:spTgt spid="47112"/>
                                        </p:tgtEl>
                                        <p:attrNameLst>
                                          <p:attrName>ppt_x</p:attrName>
                                        </p:attrNameLst>
                                      </p:cBhvr>
                                      <p:tavLst>
                                        <p:tav tm="0">
                                          <p:val>
                                            <p:strVal val="1+#ppt_w/2"/>
                                          </p:val>
                                        </p:tav>
                                        <p:tav tm="100000">
                                          <p:val>
                                            <p:strVal val="#ppt_x"/>
                                          </p:val>
                                        </p:tav>
                                      </p:tavLst>
                                    </p:anim>
                                    <p:anim calcmode="lin" valueType="num">
                                      <p:cBhvr additive="base">
                                        <p:cTn id="34" dur="1000" fill="hold"/>
                                        <p:tgtEl>
                                          <p:spTgt spid="471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p:bldP spid="47110" grpId="0"/>
      <p:bldP spid="47112" grpId="0"/>
      <p:bldP spid="45069" grpId="0"/>
      <p:bldP spid="45073"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smtClean="0"/>
              <a:t>Things to think about</a:t>
            </a:r>
          </a:p>
        </p:txBody>
      </p:sp>
      <p:sp>
        <p:nvSpPr>
          <p:cNvPr id="55299" name="Content Placeholder 2"/>
          <p:cNvSpPr>
            <a:spLocks noGrp="1"/>
          </p:cNvSpPr>
          <p:nvPr>
            <p:ph sz="half" idx="1"/>
          </p:nvPr>
        </p:nvSpPr>
        <p:spPr>
          <a:xfrm>
            <a:off x="240440" y="1540771"/>
            <a:ext cx="7152129" cy="4768850"/>
          </a:xfrm>
        </p:spPr>
        <p:txBody>
          <a:bodyPr>
            <a:noAutofit/>
          </a:bodyPr>
          <a:lstStyle/>
          <a:p>
            <a:r>
              <a:rPr lang="en-US" altLang="en-US" sz="3200" dirty="0"/>
              <a:t>Are the Remote and the </a:t>
            </a:r>
            <a:r>
              <a:rPr lang="en-US" altLang="en-US" sz="3200" dirty="0" err="1"/>
              <a:t>BarkRecognizer</a:t>
            </a:r>
            <a:r>
              <a:rPr lang="en-US" altLang="en-US" sz="3200" dirty="0"/>
              <a:t> similar?</a:t>
            </a:r>
          </a:p>
          <a:p>
            <a:pPr lvl="1"/>
            <a:r>
              <a:rPr lang="en-US" altLang="en-US" sz="2800" dirty="0"/>
              <a:t>Can you encapsulate the similarities?</a:t>
            </a:r>
          </a:p>
          <a:p>
            <a:pPr lvl="1"/>
            <a:r>
              <a:rPr lang="en-US" altLang="en-US" sz="2800" dirty="0"/>
              <a:t>How would this change the system?</a:t>
            </a:r>
          </a:p>
          <a:p>
            <a:r>
              <a:rPr lang="en-US" altLang="en-US" sz="3200" dirty="0"/>
              <a:t>We haven’t implemented a Bark class. How would you do that?</a:t>
            </a:r>
          </a:p>
          <a:p>
            <a:pPr lvl="1"/>
            <a:r>
              <a:rPr lang="en-US" altLang="en-US" sz="2800" dirty="0"/>
              <a:t>What do we gain from it?</a:t>
            </a:r>
          </a:p>
        </p:txBody>
      </p:sp>
      <p:pic>
        <p:nvPicPr>
          <p:cNvPr id="55300" name="Content Placeholder 5" descr="Brain.psd"/>
          <p:cNvPicPr>
            <a:picLocks noGrp="1" noChangeAspect="1"/>
          </p:cNvPicPr>
          <p:nvPr>
            <p:ph sz="half" idx="2"/>
          </p:nvPr>
        </p:nvPicPr>
        <p:blipFill>
          <a:blip r:embed="rId2" cstate="print">
            <a:extLst>
              <a:ext uri="{28A0092B-C50C-407E-A947-70E740481C1C}">
                <a14:useLocalDpi xmlns:a14="http://schemas.microsoft.com/office/drawing/2010/main" xmlns="" val="0"/>
              </a:ext>
            </a:extLst>
          </a:blip>
          <a:srcRect t="-2116" b="-2116"/>
          <a:stretch>
            <a:fillRect/>
          </a:stretch>
        </p:blipFill>
        <p:spPr>
          <a:xfrm>
            <a:off x="7694197" y="1600200"/>
            <a:ext cx="2398088" cy="2986088"/>
          </a:xfrm>
        </p:spPr>
      </p:pic>
      <p:sp>
        <p:nvSpPr>
          <p:cNvPr id="55301" name="Slide Number Placeholder 4"/>
          <p:cNvSpPr>
            <a:spLocks noGrp="1"/>
          </p:cNvSpPr>
          <p:nvPr>
            <p:ph type="sldNum" sz="quarter" idx="12"/>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89073984-8D47-4F05-A1A5-E3824C93348E}" type="slidenum">
              <a:rPr lang="en-US" altLang="en-US" sz="1000">
                <a:solidFill>
                  <a:schemeClr val="bg1"/>
                </a:solidFill>
              </a:rPr>
              <a:pPr/>
              <a:t>22</a:t>
            </a:fld>
            <a:endParaRPr lang="en-US" altLang="en-US" sz="1000">
              <a:solidFill>
                <a:schemeClr val="bg1"/>
              </a:solidFill>
            </a:endParaRPr>
          </a:p>
        </p:txBody>
      </p:sp>
    </p:spTree>
    <p:extLst>
      <p:ext uri="{BB962C8B-B14F-4D97-AF65-F5344CB8AC3E}">
        <p14:creationId xmlns:p14="http://schemas.microsoft.com/office/powerpoint/2010/main" xmlns="" val="312124470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move on to chapter 6</a:t>
            </a:r>
            <a:endParaRPr lang="en-US" dirty="0"/>
          </a:p>
        </p:txBody>
      </p:sp>
      <p:sp>
        <p:nvSpPr>
          <p:cNvPr id="3" name="Content Placeholder 2"/>
          <p:cNvSpPr>
            <a:spLocks noGrp="1"/>
          </p:cNvSpPr>
          <p:nvPr>
            <p:ph idx="1"/>
          </p:nvPr>
        </p:nvSpPr>
        <p:spPr/>
        <p:txBody>
          <a:bodyPr>
            <a:normAutofit/>
          </a:bodyPr>
          <a:lstStyle/>
          <a:p>
            <a:r>
              <a:rPr lang="en-US" sz="4000" dirty="0" smtClean="0"/>
              <a:t>It’s about building bigger pieces of software</a:t>
            </a:r>
            <a:endParaRPr lang="en-US" sz="4000" dirty="0"/>
          </a:p>
        </p:txBody>
      </p:sp>
    </p:spTree>
    <p:extLst>
      <p:ext uri="{BB962C8B-B14F-4D97-AF65-F5344CB8AC3E}">
        <p14:creationId xmlns="" xmlns:p14="http://schemas.microsoft.com/office/powerpoint/2010/main" val="12230351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t>A requirements hierarchy</a:t>
            </a:r>
          </a:p>
        </p:txBody>
      </p:sp>
      <p:sp>
        <p:nvSpPr>
          <p:cNvPr id="40964" name="Rectangle 3"/>
          <p:cNvSpPr>
            <a:spLocks noChangeArrowheads="1"/>
          </p:cNvSpPr>
          <p:nvPr/>
        </p:nvSpPr>
        <p:spPr bwMode="auto">
          <a:xfrm>
            <a:off x="5338961" y="1392239"/>
            <a:ext cx="1572273" cy="376237"/>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a:t>Vision</a:t>
            </a:r>
          </a:p>
        </p:txBody>
      </p:sp>
      <p:sp>
        <p:nvSpPr>
          <p:cNvPr id="40965" name="Rectangle 4"/>
          <p:cNvSpPr>
            <a:spLocks noChangeArrowheads="1"/>
          </p:cNvSpPr>
          <p:nvPr/>
        </p:nvSpPr>
        <p:spPr bwMode="auto">
          <a:xfrm>
            <a:off x="2353120" y="2517776"/>
            <a:ext cx="1669616" cy="415925"/>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a:t>Feature</a:t>
            </a:r>
          </a:p>
        </p:txBody>
      </p:sp>
      <p:sp>
        <p:nvSpPr>
          <p:cNvPr id="40966" name="Rectangle 5"/>
          <p:cNvSpPr>
            <a:spLocks noChangeArrowheads="1"/>
          </p:cNvSpPr>
          <p:nvPr/>
        </p:nvSpPr>
        <p:spPr bwMode="auto">
          <a:xfrm>
            <a:off x="5311451" y="2517778"/>
            <a:ext cx="1625177" cy="377825"/>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a:t>Feature</a:t>
            </a:r>
          </a:p>
        </p:txBody>
      </p:sp>
      <p:sp>
        <p:nvSpPr>
          <p:cNvPr id="40967" name="Rectangle 6"/>
          <p:cNvSpPr>
            <a:spLocks noChangeArrowheads="1"/>
          </p:cNvSpPr>
          <p:nvPr/>
        </p:nvSpPr>
        <p:spPr bwMode="auto">
          <a:xfrm>
            <a:off x="8451767" y="2517778"/>
            <a:ext cx="1705589" cy="377825"/>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a:t>Feature</a:t>
            </a:r>
          </a:p>
        </p:txBody>
      </p:sp>
      <p:cxnSp>
        <p:nvCxnSpPr>
          <p:cNvPr id="40968" name="Straight Arrow Connector 8"/>
          <p:cNvCxnSpPr>
            <a:cxnSpLocks noChangeShapeType="1"/>
          </p:cNvCxnSpPr>
          <p:nvPr/>
        </p:nvCxnSpPr>
        <p:spPr bwMode="auto">
          <a:xfrm rot="10800000" flipV="1">
            <a:off x="3523333" y="1768477"/>
            <a:ext cx="2071676" cy="749300"/>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69" name="Straight Arrow Connector 10"/>
          <p:cNvCxnSpPr>
            <a:cxnSpLocks noChangeShapeType="1"/>
            <a:stCxn id="40964" idx="2"/>
            <a:endCxn id="40966" idx="0"/>
          </p:cNvCxnSpPr>
          <p:nvPr/>
        </p:nvCxnSpPr>
        <p:spPr bwMode="auto">
          <a:xfrm rot="5400000">
            <a:off x="5749653" y="2142862"/>
            <a:ext cx="750888" cy="2117"/>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70" name="Straight Arrow Connector 12"/>
          <p:cNvCxnSpPr>
            <a:cxnSpLocks noChangeShapeType="1"/>
          </p:cNvCxnSpPr>
          <p:nvPr/>
        </p:nvCxnSpPr>
        <p:spPr bwMode="auto">
          <a:xfrm>
            <a:off x="6665766" y="1768477"/>
            <a:ext cx="2213457" cy="749300"/>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sp>
        <p:nvSpPr>
          <p:cNvPr id="40971" name="Rectangle 13"/>
          <p:cNvSpPr>
            <a:spLocks noChangeArrowheads="1"/>
          </p:cNvSpPr>
          <p:nvPr/>
        </p:nvSpPr>
        <p:spPr bwMode="auto">
          <a:xfrm>
            <a:off x="2046286" y="3697288"/>
            <a:ext cx="1762722"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2" name="Rectangle 14"/>
          <p:cNvSpPr>
            <a:spLocks noChangeArrowheads="1"/>
          </p:cNvSpPr>
          <p:nvPr/>
        </p:nvSpPr>
        <p:spPr bwMode="auto">
          <a:xfrm>
            <a:off x="7594742" y="3744965"/>
            <a:ext cx="1693987"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3" name="Rectangle 15"/>
          <p:cNvSpPr>
            <a:spLocks noChangeArrowheads="1"/>
          </p:cNvSpPr>
          <p:nvPr/>
        </p:nvSpPr>
        <p:spPr bwMode="auto">
          <a:xfrm>
            <a:off x="3523334" y="4768849"/>
            <a:ext cx="1660421"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4" name="Rectangle 16"/>
          <p:cNvSpPr>
            <a:spLocks noChangeArrowheads="1"/>
          </p:cNvSpPr>
          <p:nvPr/>
        </p:nvSpPr>
        <p:spPr bwMode="auto">
          <a:xfrm>
            <a:off x="4719997" y="3697288"/>
            <a:ext cx="1750027"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5" name="Rectangle 17"/>
          <p:cNvSpPr>
            <a:spLocks noChangeArrowheads="1"/>
          </p:cNvSpPr>
          <p:nvPr/>
        </p:nvSpPr>
        <p:spPr bwMode="auto">
          <a:xfrm>
            <a:off x="6665764" y="4821239"/>
            <a:ext cx="1678080" cy="376237"/>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6" name="Rectangle 18"/>
          <p:cNvSpPr>
            <a:spLocks noChangeArrowheads="1"/>
          </p:cNvSpPr>
          <p:nvPr/>
        </p:nvSpPr>
        <p:spPr bwMode="auto">
          <a:xfrm>
            <a:off x="9808196" y="3857625"/>
            <a:ext cx="1694132"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cxnSp>
        <p:nvCxnSpPr>
          <p:cNvPr id="40977" name="Straight Arrow Connector 20"/>
          <p:cNvCxnSpPr>
            <a:cxnSpLocks noChangeShapeType="1"/>
          </p:cNvCxnSpPr>
          <p:nvPr/>
        </p:nvCxnSpPr>
        <p:spPr bwMode="auto">
          <a:xfrm rot="5400000">
            <a:off x="2684198" y="3161802"/>
            <a:ext cx="749300" cy="213727"/>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78" name="Straight Arrow Connector 22"/>
          <p:cNvCxnSpPr>
            <a:cxnSpLocks noChangeShapeType="1"/>
          </p:cNvCxnSpPr>
          <p:nvPr/>
        </p:nvCxnSpPr>
        <p:spPr bwMode="auto">
          <a:xfrm>
            <a:off x="3667229" y="2894015"/>
            <a:ext cx="1642106" cy="749300"/>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79" name="Straight Arrow Connector 24"/>
          <p:cNvCxnSpPr>
            <a:cxnSpLocks noChangeShapeType="1"/>
            <a:stCxn id="40965" idx="2"/>
          </p:cNvCxnSpPr>
          <p:nvPr/>
        </p:nvCxnSpPr>
        <p:spPr bwMode="auto">
          <a:xfrm rot="16200000" flipH="1">
            <a:off x="2964979" y="3157714"/>
            <a:ext cx="1781175" cy="1333153"/>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0" name="Straight Arrow Connector 26"/>
          <p:cNvCxnSpPr>
            <a:cxnSpLocks noChangeShapeType="1"/>
          </p:cNvCxnSpPr>
          <p:nvPr/>
        </p:nvCxnSpPr>
        <p:spPr bwMode="auto">
          <a:xfrm rot="10800000" flipV="1">
            <a:off x="3523334" y="2894013"/>
            <a:ext cx="2285405" cy="803275"/>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1" name="Straight Arrow Connector 28"/>
          <p:cNvCxnSpPr>
            <a:cxnSpLocks noChangeShapeType="1"/>
          </p:cNvCxnSpPr>
          <p:nvPr/>
        </p:nvCxnSpPr>
        <p:spPr bwMode="auto">
          <a:xfrm rot="5400000">
            <a:off x="5620829" y="2938030"/>
            <a:ext cx="803275" cy="715247"/>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2" name="Straight Arrow Connector 32"/>
          <p:cNvCxnSpPr>
            <a:cxnSpLocks noChangeShapeType="1"/>
          </p:cNvCxnSpPr>
          <p:nvPr/>
        </p:nvCxnSpPr>
        <p:spPr bwMode="auto">
          <a:xfrm rot="16200000" flipH="1">
            <a:off x="6023009" y="3393405"/>
            <a:ext cx="1928813" cy="926859"/>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3" name="Straight Arrow Connector 34"/>
          <p:cNvCxnSpPr>
            <a:cxnSpLocks noChangeShapeType="1"/>
          </p:cNvCxnSpPr>
          <p:nvPr/>
        </p:nvCxnSpPr>
        <p:spPr bwMode="auto">
          <a:xfrm rot="10800000" flipV="1">
            <a:off x="5952633" y="2894015"/>
            <a:ext cx="2784808" cy="749300"/>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4" name="Straight Arrow Connector 36"/>
          <p:cNvCxnSpPr>
            <a:cxnSpLocks noChangeShapeType="1"/>
            <a:endCxn id="40972" idx="0"/>
          </p:cNvCxnSpPr>
          <p:nvPr/>
        </p:nvCxnSpPr>
        <p:spPr bwMode="auto">
          <a:xfrm flipH="1">
            <a:off x="8441733" y="2887716"/>
            <a:ext cx="903034" cy="857251"/>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5" name="Straight Arrow Connector 38"/>
          <p:cNvCxnSpPr>
            <a:cxnSpLocks noChangeShapeType="1"/>
            <a:endCxn id="40976" idx="0"/>
          </p:cNvCxnSpPr>
          <p:nvPr/>
        </p:nvCxnSpPr>
        <p:spPr bwMode="auto">
          <a:xfrm>
            <a:off x="9522520" y="2894015"/>
            <a:ext cx="1132742" cy="963612"/>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 xmlns:p14="http://schemas.microsoft.com/office/powerpoint/2010/main" val="41177064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start with an activity</a:t>
            </a:r>
            <a:endParaRPr lang="en-US" dirty="0"/>
          </a:p>
        </p:txBody>
      </p:sp>
      <p:sp>
        <p:nvSpPr>
          <p:cNvPr id="3" name="Content Placeholder 2"/>
          <p:cNvSpPr>
            <a:spLocks noGrp="1"/>
          </p:cNvSpPr>
          <p:nvPr>
            <p:ph idx="1"/>
          </p:nvPr>
        </p:nvSpPr>
        <p:spPr/>
        <p:txBody>
          <a:bodyPr>
            <a:normAutofit/>
          </a:bodyPr>
          <a:lstStyle/>
          <a:p>
            <a:r>
              <a:rPr lang="en-US" sz="3600" dirty="0" smtClean="0"/>
              <a:t>We have a vision to build our own ATM machine for UOP Bank. </a:t>
            </a:r>
          </a:p>
          <a:p>
            <a:pPr marL="0" indent="0">
              <a:buNone/>
            </a:pPr>
            <a:r>
              <a:rPr lang="en-US" sz="3600" dirty="0" smtClean="0"/>
              <a:t>What would be the requirements for such an ATM?</a:t>
            </a:r>
          </a:p>
          <a:p>
            <a:pPr marL="0" indent="0">
              <a:buNone/>
            </a:pPr>
            <a:r>
              <a:rPr lang="en-US" sz="3600" dirty="0" smtClean="0"/>
              <a:t>(Limit yourselves to eight)</a:t>
            </a:r>
            <a:endParaRPr lang="en-US" sz="3600" dirty="0"/>
          </a:p>
        </p:txBody>
      </p:sp>
    </p:spTree>
    <p:extLst>
      <p:ext uri="{BB962C8B-B14F-4D97-AF65-F5344CB8AC3E}">
        <p14:creationId xmlns="" xmlns:p14="http://schemas.microsoft.com/office/powerpoint/2010/main" val="870327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378844" y="1260389"/>
            <a:ext cx="11645269" cy="3435179"/>
          </a:xfrm>
          <a:prstGeom prst="rect">
            <a:avLst/>
          </a:prstGeom>
        </p:spPr>
        <p:txBody>
          <a:bodyPr/>
          <a:lst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en-US" sz="3600" dirty="0" smtClean="0"/>
              <a:t>Accept debit and credit cards from any source</a:t>
            </a:r>
          </a:p>
          <a:p>
            <a:r>
              <a:rPr lang="en-US" altLang="en-US" sz="3600" dirty="0" smtClean="0"/>
              <a:t>Charges fees to non-host institutions</a:t>
            </a:r>
          </a:p>
          <a:p>
            <a:r>
              <a:rPr lang="en-US" altLang="en-US" sz="3600" dirty="0" smtClean="0"/>
              <a:t>Dispenses cash</a:t>
            </a:r>
          </a:p>
          <a:p>
            <a:r>
              <a:rPr lang="en-US" altLang="en-US" sz="3600" dirty="0" smtClean="0"/>
              <a:t>Accepts deposits</a:t>
            </a:r>
          </a:p>
          <a:p>
            <a:r>
              <a:rPr lang="en-US" altLang="en-US" sz="3600" dirty="0" smtClean="0"/>
              <a:t>Allows account transfers</a:t>
            </a:r>
          </a:p>
          <a:p>
            <a:r>
              <a:rPr lang="en-US" altLang="en-US" sz="3600" dirty="0" smtClean="0"/>
              <a:t>Allows balance inquiries</a:t>
            </a:r>
          </a:p>
          <a:p>
            <a:r>
              <a:rPr lang="en-US" altLang="en-US" sz="3600" dirty="0" smtClean="0"/>
              <a:t>Highly secure transactions</a:t>
            </a:r>
          </a:p>
          <a:p>
            <a:r>
              <a:rPr lang="en-US" altLang="en-US" sz="3600" dirty="0" smtClean="0"/>
              <a:t>Multi-lingual user interface</a:t>
            </a:r>
          </a:p>
        </p:txBody>
      </p:sp>
      <p:sp>
        <p:nvSpPr>
          <p:cNvPr id="4" name="Title 1"/>
          <p:cNvSpPr txBox="1">
            <a:spLocks/>
          </p:cNvSpPr>
          <p:nvPr/>
        </p:nvSpPr>
        <p:spPr>
          <a:xfrm>
            <a:off x="1008481" y="280014"/>
            <a:ext cx="9404724" cy="780909"/>
          </a:xfrm>
          <a:prstGeom prst="rect">
            <a:avLst/>
          </a:prstGeom>
        </p:spPr>
        <p:txBody>
          <a:bodyPr vert="horz" lIns="91440" tIns="45720" rIns="91440" bIns="45720" rtlCol="0" anchor="t">
            <a:noAutofit/>
          </a:bodyPr>
          <a:lst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My ATM Requirements</a:t>
            </a:r>
            <a:endParaRPr lang="en-US" dirty="0"/>
          </a:p>
        </p:txBody>
      </p:sp>
    </p:spTree>
    <p:extLst>
      <p:ext uri="{BB962C8B-B14F-4D97-AF65-F5344CB8AC3E}">
        <p14:creationId xmlns="" xmlns:p14="http://schemas.microsoft.com/office/powerpoint/2010/main" val="218378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to Use Case?</a:t>
            </a:r>
            <a:endParaRPr lang="en-US" dirty="0"/>
          </a:p>
        </p:txBody>
      </p:sp>
    </p:spTree>
    <p:extLst>
      <p:ext uri="{BB962C8B-B14F-4D97-AF65-F5344CB8AC3E}">
        <p14:creationId xmlns="" xmlns:p14="http://schemas.microsoft.com/office/powerpoint/2010/main" val="25809778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mtClean="0"/>
              <a:t>The use case diagram</a:t>
            </a:r>
          </a:p>
        </p:txBody>
      </p:sp>
      <p:sp>
        <p:nvSpPr>
          <p:cNvPr id="3" name="Slide Number Placeholder 2"/>
          <p:cNvSpPr>
            <a:spLocks noGrp="1"/>
          </p:cNvSpPr>
          <p:nvPr>
            <p:ph type="sldNum" sz="quarter" idx="10"/>
          </p:nvPr>
        </p:nvSpPr>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66392477-F6FB-4C09-B239-5B2D26E87772}" type="slidenum">
              <a:rPr lang="en-US" altLang="en-US" sz="1000">
                <a:solidFill>
                  <a:srgbClr val="FFFFFF"/>
                </a:solidFill>
              </a:rPr>
              <a:pPr/>
              <a:t>28</a:t>
            </a:fld>
            <a:endParaRPr lang="en-US" altLang="en-US" sz="1000">
              <a:solidFill>
                <a:srgbClr val="FFFFFF"/>
              </a:solidFill>
            </a:endParaRPr>
          </a:p>
        </p:txBody>
      </p:sp>
      <p:pic>
        <p:nvPicPr>
          <p:cNvPr id="57348" name="Picture 3"/>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2190474" y="1020912"/>
            <a:ext cx="6621908" cy="51962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49" name="Line Callout 2 (No Border) 4"/>
          <p:cNvSpPr>
            <a:spLocks/>
          </p:cNvSpPr>
          <p:nvPr/>
        </p:nvSpPr>
        <p:spPr bwMode="auto">
          <a:xfrm>
            <a:off x="618599" y="2217980"/>
            <a:ext cx="1302399" cy="510997"/>
          </a:xfrm>
          <a:prstGeom prst="callout2">
            <a:avLst>
              <a:gd name="adj1" fmla="val 34713"/>
              <a:gd name="adj2" fmla="val 82301"/>
              <a:gd name="adj3" fmla="val 37903"/>
              <a:gd name="adj4" fmla="val 153551"/>
              <a:gd name="adj5" fmla="val 48653"/>
              <a:gd name="adj6" fmla="val 181023"/>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defTabSz="914400" eaLnBrk="0" fontAlgn="base" hangingPunct="0">
              <a:spcBef>
                <a:spcPct val="0"/>
              </a:spcBef>
              <a:spcAft>
                <a:spcPct val="0"/>
              </a:spcAft>
            </a:pPr>
            <a:r>
              <a:rPr lang="en-US" altLang="en-US" sz="1800" b="1" dirty="0" smtClean="0">
                <a:solidFill>
                  <a:srgbClr val="800000"/>
                </a:solidFill>
              </a:rPr>
              <a:t>Actor</a:t>
            </a:r>
          </a:p>
        </p:txBody>
      </p:sp>
      <p:sp>
        <p:nvSpPr>
          <p:cNvPr id="57350" name="Line Callout 2 (No Border) 5"/>
          <p:cNvSpPr>
            <a:spLocks/>
          </p:cNvSpPr>
          <p:nvPr/>
        </p:nvSpPr>
        <p:spPr bwMode="auto">
          <a:xfrm>
            <a:off x="9351334" y="1762635"/>
            <a:ext cx="1016673" cy="455344"/>
          </a:xfrm>
          <a:prstGeom prst="callout2">
            <a:avLst>
              <a:gd name="adj1" fmla="val 40190"/>
              <a:gd name="adj2" fmla="val -15519"/>
              <a:gd name="adj3" fmla="val 11602"/>
              <a:gd name="adj4" fmla="val -112458"/>
              <a:gd name="adj5" fmla="val 44602"/>
              <a:gd name="adj6" fmla="val -175986"/>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defTabSz="914400" eaLnBrk="0" fontAlgn="base" hangingPunct="0">
              <a:spcBef>
                <a:spcPct val="0"/>
              </a:spcBef>
              <a:spcAft>
                <a:spcPct val="0"/>
              </a:spcAft>
            </a:pPr>
            <a:r>
              <a:rPr lang="en-US" altLang="en-US" sz="2000" b="1" dirty="0" smtClean="0">
                <a:solidFill>
                  <a:srgbClr val="800000"/>
                </a:solidFill>
              </a:rPr>
              <a:t>Use case</a:t>
            </a:r>
          </a:p>
        </p:txBody>
      </p:sp>
      <p:sp>
        <p:nvSpPr>
          <p:cNvPr id="57351" name="Line Callout 2 (No Border) 6"/>
          <p:cNvSpPr>
            <a:spLocks/>
          </p:cNvSpPr>
          <p:nvPr/>
        </p:nvSpPr>
        <p:spPr bwMode="auto">
          <a:xfrm>
            <a:off x="9389889" y="4144684"/>
            <a:ext cx="1414859" cy="411496"/>
          </a:xfrm>
          <a:prstGeom prst="callout2">
            <a:avLst>
              <a:gd name="adj1" fmla="val 29509"/>
              <a:gd name="adj2" fmla="val -7829"/>
              <a:gd name="adj3" fmla="val 29509"/>
              <a:gd name="adj4" fmla="val -33931"/>
              <a:gd name="adj5" fmla="val 10245"/>
              <a:gd name="adj6" fmla="val -53019"/>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defTabSz="914400" eaLnBrk="0" fontAlgn="base" hangingPunct="0">
              <a:spcBef>
                <a:spcPct val="0"/>
              </a:spcBef>
              <a:spcAft>
                <a:spcPct val="0"/>
              </a:spcAft>
            </a:pPr>
            <a:r>
              <a:rPr lang="en-US" altLang="en-US" sz="2000" b="1" dirty="0" smtClean="0">
                <a:solidFill>
                  <a:srgbClr val="800000"/>
                </a:solidFill>
              </a:rPr>
              <a:t>System</a:t>
            </a:r>
          </a:p>
        </p:txBody>
      </p:sp>
    </p:spTree>
    <p:extLst>
      <p:ext uri="{BB962C8B-B14F-4D97-AF65-F5344CB8AC3E}">
        <p14:creationId xmlns="" xmlns:p14="http://schemas.microsoft.com/office/powerpoint/2010/main" val="76786372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66392477-F6FB-4C09-B239-5B2D26E87772}" type="slidenum">
              <a:rPr lang="en-US" altLang="en-US" sz="1000">
                <a:solidFill>
                  <a:srgbClr val="FFFFFF"/>
                </a:solidFill>
              </a:rPr>
              <a:pPr/>
              <a:t>29</a:t>
            </a:fld>
            <a:endParaRPr lang="en-US" altLang="en-US" sz="1000">
              <a:solidFill>
                <a:srgbClr val="FFFFFF"/>
              </a:solidFill>
            </a:endParaRPr>
          </a:p>
        </p:txBody>
      </p:sp>
      <p:pic>
        <p:nvPicPr>
          <p:cNvPr id="8" name="Picture 3"/>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442641" y="1397879"/>
            <a:ext cx="11075376" cy="50972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Simple ATM Example</a:t>
            </a:r>
            <a:endParaRPr lang="en-US" dirty="0"/>
          </a:p>
        </p:txBody>
      </p:sp>
    </p:spTree>
    <p:extLst>
      <p:ext uri="{BB962C8B-B14F-4D97-AF65-F5344CB8AC3E}">
        <p14:creationId xmlns="" xmlns:p14="http://schemas.microsoft.com/office/powerpoint/2010/main" val="276254323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Announcements</a:t>
            </a:r>
            <a:endParaRPr lang="en-US" dirty="0"/>
          </a:p>
        </p:txBody>
      </p:sp>
      <p:sp>
        <p:nvSpPr>
          <p:cNvPr id="3" name="Content Placeholder 2"/>
          <p:cNvSpPr>
            <a:spLocks noGrp="1"/>
          </p:cNvSpPr>
          <p:nvPr>
            <p:ph idx="1"/>
          </p:nvPr>
        </p:nvSpPr>
        <p:spPr/>
        <p:txBody>
          <a:bodyPr/>
          <a:lstStyle/>
          <a:p>
            <a:r>
              <a:rPr lang="en-US" dirty="0" smtClean="0"/>
              <a:t>Basecamp</a:t>
            </a:r>
          </a:p>
          <a:p>
            <a:r>
              <a:rPr lang="en-US" dirty="0" smtClean="0"/>
              <a:t>Weekly Status report due between Friday &amp; </a:t>
            </a:r>
            <a:r>
              <a:rPr lang="en-US" dirty="0" smtClean="0"/>
              <a:t>Monday</a:t>
            </a:r>
            <a:endParaRPr lang="en-US" dirty="0" smtClean="0"/>
          </a:p>
          <a:p>
            <a:r>
              <a:rPr lang="en-US" dirty="0" smtClean="0"/>
              <a:t>Requirements Analysis </a:t>
            </a:r>
            <a:r>
              <a:rPr lang="en-US" dirty="0" smtClean="0"/>
              <a:t>Oct 13</a:t>
            </a:r>
            <a:r>
              <a:rPr lang="en-US" baseline="30000" dirty="0" smtClean="0"/>
              <a:t>th</a:t>
            </a:r>
            <a:endParaRPr lang="en-US" dirty="0" smtClean="0"/>
          </a:p>
          <a:p>
            <a:r>
              <a:rPr lang="en-US" dirty="0" smtClean="0"/>
              <a:t>Use Case Diagram and Review of </a:t>
            </a:r>
            <a:r>
              <a:rPr lang="en-US" dirty="0" smtClean="0"/>
              <a:t>Use Case </a:t>
            </a:r>
            <a:r>
              <a:rPr lang="en-US" dirty="0" smtClean="0"/>
              <a:t>on </a:t>
            </a:r>
            <a:r>
              <a:rPr lang="en-US" dirty="0" smtClean="0"/>
              <a:t>Tuesday (from Assignment)</a:t>
            </a:r>
            <a:endParaRPr lang="en-US" dirty="0" smtClean="0"/>
          </a:p>
          <a:p>
            <a:r>
              <a:rPr lang="en-US" dirty="0" smtClean="0"/>
              <a:t>Read Chapter 4 </a:t>
            </a:r>
            <a:r>
              <a:rPr lang="en-US" dirty="0" smtClean="0"/>
              <a:t>for Tuesday</a:t>
            </a:r>
            <a:endParaRPr lang="en-US" dirty="0" smtClean="0"/>
          </a:p>
          <a:p>
            <a:endParaRPr lang="en-US" dirty="0" smtClean="0"/>
          </a:p>
          <a:p>
            <a:endParaRPr lang="en-US" dirty="0"/>
          </a:p>
        </p:txBody>
      </p:sp>
    </p:spTree>
    <p:extLst>
      <p:ext uri="{BB962C8B-B14F-4D97-AF65-F5344CB8AC3E}">
        <p14:creationId xmlns="" xmlns:p14="http://schemas.microsoft.com/office/powerpoint/2010/main" val="39849606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698" y="143799"/>
            <a:ext cx="9404724" cy="1400531"/>
          </a:xfrm>
        </p:spPr>
        <p:txBody>
          <a:bodyPr/>
          <a:lstStyle/>
          <a:p>
            <a:r>
              <a:rPr lang="en-US" dirty="0" smtClean="0"/>
              <a:t>Now that you have requirements, each one of you come up with a use case diagram to help explain the </a:t>
            </a:r>
            <a:r>
              <a:rPr lang="en-US" dirty="0" err="1" smtClean="0"/>
              <a:t>atm</a:t>
            </a:r>
            <a:r>
              <a:rPr lang="en-US" dirty="0" smtClean="0"/>
              <a:t> machine.</a:t>
            </a:r>
            <a:br>
              <a:rPr lang="en-US" dirty="0" smtClean="0"/>
            </a:br>
            <a:r>
              <a:rPr lang="en-US" dirty="0"/>
              <a:t/>
            </a:r>
            <a:br>
              <a:rPr lang="en-US" dirty="0"/>
            </a:br>
            <a:r>
              <a:rPr lang="en-US" dirty="0" smtClean="0"/>
              <a:t>Include name &amp; Use either draw.io, </a:t>
            </a:r>
            <a:r>
              <a:rPr lang="en-US" dirty="0" err="1" smtClean="0"/>
              <a:t>powerpoint</a:t>
            </a:r>
            <a:r>
              <a:rPr lang="en-US" dirty="0" smtClean="0"/>
              <a:t>, or paint, make sure you have a picture.</a:t>
            </a:r>
            <a:endParaRPr lang="en-US" dirty="0"/>
          </a:p>
        </p:txBody>
      </p:sp>
    </p:spTree>
    <p:extLst>
      <p:ext uri="{BB962C8B-B14F-4D97-AF65-F5344CB8AC3E}">
        <p14:creationId xmlns="" xmlns:p14="http://schemas.microsoft.com/office/powerpoint/2010/main" val="1221111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0"/>
            <a:ext cx="9404724" cy="928213"/>
          </a:xfrm>
        </p:spPr>
        <p:txBody>
          <a:bodyPr/>
          <a:lstStyle/>
          <a:p>
            <a:r>
              <a:rPr lang="en-US" dirty="0" smtClean="0"/>
              <a:t>Make use case diagram w/ these features</a:t>
            </a:r>
            <a:endParaRPr lang="en-US" dirty="0"/>
          </a:p>
        </p:txBody>
      </p:sp>
      <p:sp>
        <p:nvSpPr>
          <p:cNvPr id="3" name="TextBox 2"/>
          <p:cNvSpPr txBox="1"/>
          <p:nvPr/>
        </p:nvSpPr>
        <p:spPr>
          <a:xfrm>
            <a:off x="298502" y="1436529"/>
            <a:ext cx="11890323" cy="5293757"/>
          </a:xfrm>
          <a:prstGeom prst="rect">
            <a:avLst/>
          </a:prstGeom>
          <a:noFill/>
        </p:spPr>
        <p:txBody>
          <a:bodyPr wrap="square" rtlCol="0">
            <a:spAutoFit/>
          </a:bodyPr>
          <a:lstStyle/>
          <a:p>
            <a:pPr>
              <a:buFont typeface="Arial" pitchFamily="34" charset="0"/>
              <a:buChar char="•"/>
            </a:pPr>
            <a:r>
              <a:rPr lang="en-US" sz="3200" dirty="0" smtClean="0"/>
              <a:t>Deposit Money from Account</a:t>
            </a:r>
          </a:p>
          <a:p>
            <a:pPr>
              <a:buFont typeface="Arial" pitchFamily="34" charset="0"/>
              <a:buChar char="•"/>
            </a:pPr>
            <a:r>
              <a:rPr lang="en-US" sz="3200" dirty="0" smtClean="0"/>
              <a:t>Withdraw Money from Account</a:t>
            </a:r>
          </a:p>
          <a:p>
            <a:pPr>
              <a:buFont typeface="Arial" pitchFamily="34" charset="0"/>
              <a:buChar char="•"/>
            </a:pPr>
            <a:r>
              <a:rPr lang="en-US" sz="3200" dirty="0" smtClean="0"/>
              <a:t>Spits out only singles to make you feel better about yourself</a:t>
            </a:r>
          </a:p>
          <a:p>
            <a:pPr>
              <a:buFont typeface="Arial" pitchFamily="34" charset="0"/>
              <a:buChar char="•"/>
            </a:pPr>
            <a:r>
              <a:rPr lang="en-US" sz="3200" dirty="0" smtClean="0"/>
              <a:t>ATM validates bills to make sure they're real</a:t>
            </a:r>
          </a:p>
          <a:p>
            <a:pPr>
              <a:buFont typeface="Arial" pitchFamily="34" charset="0"/>
              <a:buChar char="•"/>
            </a:pPr>
            <a:r>
              <a:rPr lang="en-US" sz="3200" dirty="0" smtClean="0"/>
              <a:t>If are the 777th person to withdraw, you will get extra money.</a:t>
            </a:r>
          </a:p>
          <a:p>
            <a:pPr>
              <a:buFont typeface="Arial" pitchFamily="34" charset="0"/>
              <a:buChar char="•"/>
            </a:pPr>
            <a:r>
              <a:rPr lang="en-US" sz="3200" dirty="0" smtClean="0"/>
              <a:t>Defense system. ATM Equipped with lethal gasses</a:t>
            </a:r>
          </a:p>
          <a:p>
            <a:pPr>
              <a:buFont typeface="Arial" pitchFamily="34" charset="0"/>
              <a:buChar char="•"/>
            </a:pPr>
            <a:r>
              <a:rPr lang="en-US" sz="3200" dirty="0" smtClean="0"/>
              <a:t>Maximum withdrawal amount</a:t>
            </a:r>
          </a:p>
          <a:p>
            <a:pPr>
              <a:buFont typeface="Arial" pitchFamily="34" charset="0"/>
              <a:buChar char="•"/>
            </a:pPr>
            <a:r>
              <a:rPr lang="en-US" sz="3200" dirty="0" smtClean="0"/>
              <a:t>You should be able to play a game on the ATM Machine</a:t>
            </a:r>
          </a:p>
          <a:p>
            <a:endParaRPr lang="en-US" sz="2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6698" y="143799"/>
            <a:ext cx="11592127" cy="1400531"/>
          </a:xfrm>
        </p:spPr>
        <p:txBody>
          <a:bodyPr/>
          <a:lstStyle/>
          <a:p>
            <a:r>
              <a:rPr lang="en-US" dirty="0" smtClean="0"/>
              <a:t>Upload that picture to </a:t>
            </a:r>
            <a:r>
              <a:rPr lang="en-US" dirty="0" err="1" smtClean="0"/>
              <a:t>google</a:t>
            </a:r>
            <a:r>
              <a:rPr lang="en-US" dirty="0" smtClean="0"/>
              <a:t> sheet link here</a:t>
            </a:r>
            <a:br>
              <a:rPr lang="en-US" dirty="0" smtClean="0"/>
            </a:br>
            <a:r>
              <a:rPr lang="en-US" dirty="0"/>
              <a:t/>
            </a:r>
            <a:br>
              <a:rPr lang="en-US" dirty="0"/>
            </a:br>
            <a:r>
              <a:rPr lang="en-US" dirty="0" smtClean="0"/>
              <a:t>http://bit.ly/55usecaselecture</a:t>
            </a:r>
            <a:endParaRPr lang="en-US" dirty="0"/>
          </a:p>
        </p:txBody>
      </p:sp>
    </p:spTree>
    <p:extLst>
      <p:ext uri="{BB962C8B-B14F-4D97-AF65-F5344CB8AC3E}">
        <p14:creationId xmlns="" xmlns:p14="http://schemas.microsoft.com/office/powerpoint/2010/main" val="12211118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over team members diagrams</a:t>
            </a:r>
            <a:endParaRPr lang="en-US" dirty="0"/>
          </a:p>
        </p:txBody>
      </p:sp>
    </p:spTree>
    <p:extLst>
      <p:ext uri="{BB962C8B-B14F-4D97-AF65-F5344CB8AC3E}">
        <p14:creationId xmlns="" xmlns:p14="http://schemas.microsoft.com/office/powerpoint/2010/main" val="3183189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main ideas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 xmlns:p14="http://schemas.microsoft.com/office/powerpoint/2010/main" val="13481202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Chapter 6</a:t>
            </a:r>
            <a:endParaRPr lang="en-US" dirty="0"/>
          </a:p>
        </p:txBody>
      </p:sp>
      <p:sp>
        <p:nvSpPr>
          <p:cNvPr id="3" name="Content Placeholder 2"/>
          <p:cNvSpPr>
            <a:spLocks noGrp="1"/>
          </p:cNvSpPr>
          <p:nvPr>
            <p:ph idx="1"/>
          </p:nvPr>
        </p:nvSpPr>
        <p:spPr/>
        <p:txBody>
          <a:bodyPr/>
          <a:lstStyle/>
          <a:p>
            <a:r>
              <a:rPr lang="en-US" dirty="0" smtClean="0"/>
              <a:t>Big problems</a:t>
            </a:r>
            <a:endParaRPr lang="en-US" dirty="0"/>
          </a:p>
        </p:txBody>
      </p:sp>
    </p:spTree>
    <p:extLst>
      <p:ext uri="{BB962C8B-B14F-4D97-AF65-F5344CB8AC3E}">
        <p14:creationId xmlns="" xmlns:p14="http://schemas.microsoft.com/office/powerpoint/2010/main" val="23046484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Decomp</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Picture 1"/>
          <p:cNvPicPr>
            <a:picLocks noChangeAspect="1"/>
          </p:cNvPicPr>
          <p:nvPr/>
        </p:nvPicPr>
        <p:blipFill>
          <a:blip r:embed="rId2" cstate="print"/>
          <a:srcRect/>
          <a:stretch>
            <a:fillRect/>
          </a:stretch>
        </p:blipFill>
        <p:spPr bwMode="auto">
          <a:xfrm>
            <a:off x="304720" y="1447802"/>
            <a:ext cx="11469858" cy="5589588"/>
          </a:xfrm>
          <a:prstGeom prst="rect">
            <a:avLst/>
          </a:prstGeom>
          <a:noFill/>
          <a:ln w="9525">
            <a:noFill/>
            <a:miter lim="800000"/>
            <a:headEnd/>
            <a:tailEnd/>
          </a:ln>
        </p:spPr>
      </p:pic>
    </p:spTree>
    <p:extLst>
      <p:ext uri="{BB962C8B-B14F-4D97-AF65-F5344CB8AC3E}">
        <p14:creationId xmlns="" xmlns:p14="http://schemas.microsoft.com/office/powerpoint/2010/main" val="10255343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Gary’s games</a:t>
            </a:r>
            <a:endParaRPr lang="en-US" dirty="0"/>
          </a:p>
        </p:txBody>
      </p:sp>
      <p:sp>
        <p:nvSpPr>
          <p:cNvPr id="3" name="Content Placeholder 2"/>
          <p:cNvSpPr>
            <a:spLocks noGrp="1"/>
          </p:cNvSpPr>
          <p:nvPr>
            <p:ph idx="1"/>
          </p:nvPr>
        </p:nvSpPr>
        <p:spPr/>
        <p:txBody>
          <a:bodyPr/>
          <a:lstStyle/>
          <a:p>
            <a:r>
              <a:rPr lang="en-US" dirty="0" smtClean="0"/>
              <a:t>What was this about?</a:t>
            </a:r>
            <a:endParaRPr lang="en-US" dirty="0"/>
          </a:p>
        </p:txBody>
      </p:sp>
    </p:spTree>
    <p:extLst>
      <p:ext uri="{BB962C8B-B14F-4D97-AF65-F5344CB8AC3E}">
        <p14:creationId xmlns="" xmlns:p14="http://schemas.microsoft.com/office/powerpoint/2010/main" val="18402228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082" y="948017"/>
            <a:ext cx="4266089" cy="3281083"/>
          </a:xfrm>
        </p:spPr>
        <p:txBody>
          <a:bodyPr/>
          <a:lstStyle/>
          <a:p>
            <a:r>
              <a:rPr lang="en-US" dirty="0" smtClean="0"/>
              <a:t>Your customer and what they want</a:t>
            </a:r>
            <a:endParaRPr lang="en-US" dirty="0"/>
          </a:p>
        </p:txBody>
      </p:sp>
      <p:pic>
        <p:nvPicPr>
          <p:cNvPr id="23554" name="Picture 2" descr="https://s-media-cache-ak0.pinimg.com/236x/b0/96/9a/b0969a8e9a8f0713b0c07478a732d294.jpg"/>
          <p:cNvPicPr>
            <a:picLocks noChangeAspect="1" noChangeArrowheads="1"/>
          </p:cNvPicPr>
          <p:nvPr/>
        </p:nvPicPr>
        <p:blipFill>
          <a:blip r:embed="rId3"/>
          <a:srcRect/>
          <a:stretch>
            <a:fillRect/>
          </a:stretch>
        </p:blipFill>
        <p:spPr bwMode="auto">
          <a:xfrm>
            <a:off x="4456133" y="0"/>
            <a:ext cx="7732692" cy="6858000"/>
          </a:xfrm>
          <a:prstGeom prst="rect">
            <a:avLst/>
          </a:prstGeom>
          <a:noFill/>
        </p:spPr>
      </p:pic>
    </p:spTree>
    <p:extLst>
      <p:ext uri="{BB962C8B-B14F-4D97-AF65-F5344CB8AC3E}">
        <p14:creationId xmlns="" xmlns:p14="http://schemas.microsoft.com/office/powerpoint/2010/main" val="208412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Listen to them</a:t>
            </a:r>
            <a:endParaRPr lang="en-US" dirty="0"/>
          </a:p>
        </p:txBody>
      </p:sp>
      <p:sp>
        <p:nvSpPr>
          <p:cNvPr id="3" name="Content Placeholder 2"/>
          <p:cNvSpPr>
            <a:spLocks noGrp="1"/>
          </p:cNvSpPr>
          <p:nvPr>
            <p:ph idx="1"/>
          </p:nvPr>
        </p:nvSpPr>
        <p:spPr/>
        <p:txBody>
          <a:bodyPr/>
          <a:lstStyle/>
          <a:p>
            <a:r>
              <a:rPr lang="en-US" dirty="0" smtClean="0"/>
              <a:t>Sit-in on interviews</a:t>
            </a:r>
          </a:p>
          <a:p>
            <a:r>
              <a:rPr lang="en-US" dirty="0" smtClean="0"/>
              <a:t>Good at explaining problems and issues</a:t>
            </a:r>
          </a:p>
          <a:p>
            <a:endParaRPr lang="en-US" dirty="0"/>
          </a:p>
        </p:txBody>
      </p:sp>
    </p:spTree>
    <p:extLst>
      <p:ext uri="{BB962C8B-B14F-4D97-AF65-F5344CB8AC3E}">
        <p14:creationId xmlns="" xmlns:p14="http://schemas.microsoft.com/office/powerpoint/2010/main" val="22765907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My version of the use case</a:t>
            </a:r>
            <a:endParaRPr lang="en-US" dirty="0"/>
          </a:p>
        </p:txBody>
      </p:sp>
      <p:sp>
        <p:nvSpPr>
          <p:cNvPr id="6" name="Content Placeholder 5"/>
          <p:cNvSpPr>
            <a:spLocks noGrp="1"/>
          </p:cNvSpPr>
          <p:nvPr>
            <p:ph idx="1"/>
          </p:nvPr>
        </p:nvSpPr>
        <p:spPr/>
        <p:txBody>
          <a:bodyPr>
            <a:normAutofit/>
          </a:bodyPr>
          <a:lstStyle/>
          <a:p>
            <a:r>
              <a:rPr lang="en-US" sz="3600" dirty="0" smtClean="0"/>
              <a:t>Partygoer</a:t>
            </a:r>
            <a:endParaRPr lang="en-US" sz="36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t>A requirements hierarchy</a:t>
            </a:r>
          </a:p>
        </p:txBody>
      </p:sp>
      <p:sp>
        <p:nvSpPr>
          <p:cNvPr id="40964" name="Rectangle 3"/>
          <p:cNvSpPr>
            <a:spLocks noChangeArrowheads="1"/>
          </p:cNvSpPr>
          <p:nvPr/>
        </p:nvSpPr>
        <p:spPr bwMode="auto">
          <a:xfrm>
            <a:off x="5338961" y="1392239"/>
            <a:ext cx="1572273" cy="376237"/>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a:t>Vision</a:t>
            </a:r>
          </a:p>
        </p:txBody>
      </p:sp>
      <p:sp>
        <p:nvSpPr>
          <p:cNvPr id="40965" name="Rectangle 4"/>
          <p:cNvSpPr>
            <a:spLocks noChangeArrowheads="1"/>
          </p:cNvSpPr>
          <p:nvPr/>
        </p:nvSpPr>
        <p:spPr bwMode="auto">
          <a:xfrm>
            <a:off x="2353120" y="2517776"/>
            <a:ext cx="1669616" cy="415925"/>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a:t>Feature</a:t>
            </a:r>
          </a:p>
        </p:txBody>
      </p:sp>
      <p:sp>
        <p:nvSpPr>
          <p:cNvPr id="40966" name="Rectangle 5"/>
          <p:cNvSpPr>
            <a:spLocks noChangeArrowheads="1"/>
          </p:cNvSpPr>
          <p:nvPr/>
        </p:nvSpPr>
        <p:spPr bwMode="auto">
          <a:xfrm>
            <a:off x="5311451" y="2517778"/>
            <a:ext cx="1625177" cy="377825"/>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a:t>Feature</a:t>
            </a:r>
          </a:p>
        </p:txBody>
      </p:sp>
      <p:sp>
        <p:nvSpPr>
          <p:cNvPr id="40967" name="Rectangle 6"/>
          <p:cNvSpPr>
            <a:spLocks noChangeArrowheads="1"/>
          </p:cNvSpPr>
          <p:nvPr/>
        </p:nvSpPr>
        <p:spPr bwMode="auto">
          <a:xfrm>
            <a:off x="8451767" y="2517778"/>
            <a:ext cx="1705589" cy="377825"/>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a:t>Feature</a:t>
            </a:r>
          </a:p>
        </p:txBody>
      </p:sp>
      <p:cxnSp>
        <p:nvCxnSpPr>
          <p:cNvPr id="40968" name="Straight Arrow Connector 8"/>
          <p:cNvCxnSpPr>
            <a:cxnSpLocks noChangeShapeType="1"/>
          </p:cNvCxnSpPr>
          <p:nvPr/>
        </p:nvCxnSpPr>
        <p:spPr bwMode="auto">
          <a:xfrm rot="10800000" flipV="1">
            <a:off x="3523333" y="1768477"/>
            <a:ext cx="2071676" cy="749300"/>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69" name="Straight Arrow Connector 10"/>
          <p:cNvCxnSpPr>
            <a:cxnSpLocks noChangeShapeType="1"/>
            <a:stCxn id="40964" idx="2"/>
            <a:endCxn id="40966" idx="0"/>
          </p:cNvCxnSpPr>
          <p:nvPr/>
        </p:nvCxnSpPr>
        <p:spPr bwMode="auto">
          <a:xfrm rot="5400000">
            <a:off x="5749653" y="2142862"/>
            <a:ext cx="750888" cy="2117"/>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70" name="Straight Arrow Connector 12"/>
          <p:cNvCxnSpPr>
            <a:cxnSpLocks noChangeShapeType="1"/>
          </p:cNvCxnSpPr>
          <p:nvPr/>
        </p:nvCxnSpPr>
        <p:spPr bwMode="auto">
          <a:xfrm>
            <a:off x="6665766" y="1768477"/>
            <a:ext cx="2213457" cy="749300"/>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sp>
        <p:nvSpPr>
          <p:cNvPr id="40971" name="Rectangle 13"/>
          <p:cNvSpPr>
            <a:spLocks noChangeArrowheads="1"/>
          </p:cNvSpPr>
          <p:nvPr/>
        </p:nvSpPr>
        <p:spPr bwMode="auto">
          <a:xfrm>
            <a:off x="2046286" y="3697288"/>
            <a:ext cx="1762722"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2" name="Rectangle 14"/>
          <p:cNvSpPr>
            <a:spLocks noChangeArrowheads="1"/>
          </p:cNvSpPr>
          <p:nvPr/>
        </p:nvSpPr>
        <p:spPr bwMode="auto">
          <a:xfrm>
            <a:off x="7594742" y="3744965"/>
            <a:ext cx="1693987"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3" name="Rectangle 15"/>
          <p:cNvSpPr>
            <a:spLocks noChangeArrowheads="1"/>
          </p:cNvSpPr>
          <p:nvPr/>
        </p:nvSpPr>
        <p:spPr bwMode="auto">
          <a:xfrm>
            <a:off x="3523334" y="4768849"/>
            <a:ext cx="1660421"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4" name="Rectangle 16"/>
          <p:cNvSpPr>
            <a:spLocks noChangeArrowheads="1"/>
          </p:cNvSpPr>
          <p:nvPr/>
        </p:nvSpPr>
        <p:spPr bwMode="auto">
          <a:xfrm>
            <a:off x="4719997" y="3697288"/>
            <a:ext cx="1750027"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5" name="Rectangle 17"/>
          <p:cNvSpPr>
            <a:spLocks noChangeArrowheads="1"/>
          </p:cNvSpPr>
          <p:nvPr/>
        </p:nvSpPr>
        <p:spPr bwMode="auto">
          <a:xfrm>
            <a:off x="6665764" y="4821239"/>
            <a:ext cx="1678080" cy="376237"/>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sp>
        <p:nvSpPr>
          <p:cNvPr id="40976" name="Rectangle 18"/>
          <p:cNvSpPr>
            <a:spLocks noChangeArrowheads="1"/>
          </p:cNvSpPr>
          <p:nvPr/>
        </p:nvSpPr>
        <p:spPr bwMode="auto">
          <a:xfrm>
            <a:off x="9808196" y="3857625"/>
            <a:ext cx="1694132" cy="374651"/>
          </a:xfrm>
          <a:prstGeom prst="rect">
            <a:avLst/>
          </a:prstGeom>
          <a:noFill/>
          <a:ln w="254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000" dirty="0" smtClean="0"/>
              <a:t>Use Case</a:t>
            </a:r>
            <a:endParaRPr lang="en-US" altLang="en-US" sz="2000" dirty="0"/>
          </a:p>
        </p:txBody>
      </p:sp>
      <p:cxnSp>
        <p:nvCxnSpPr>
          <p:cNvPr id="40977" name="Straight Arrow Connector 20"/>
          <p:cNvCxnSpPr>
            <a:cxnSpLocks noChangeShapeType="1"/>
          </p:cNvCxnSpPr>
          <p:nvPr/>
        </p:nvCxnSpPr>
        <p:spPr bwMode="auto">
          <a:xfrm rot="5400000">
            <a:off x="2684198" y="3161802"/>
            <a:ext cx="749300" cy="213727"/>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78" name="Straight Arrow Connector 22"/>
          <p:cNvCxnSpPr>
            <a:cxnSpLocks noChangeShapeType="1"/>
          </p:cNvCxnSpPr>
          <p:nvPr/>
        </p:nvCxnSpPr>
        <p:spPr bwMode="auto">
          <a:xfrm>
            <a:off x="3667229" y="2894015"/>
            <a:ext cx="1642106" cy="749300"/>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79" name="Straight Arrow Connector 24"/>
          <p:cNvCxnSpPr>
            <a:cxnSpLocks noChangeShapeType="1"/>
            <a:stCxn id="40965" idx="2"/>
          </p:cNvCxnSpPr>
          <p:nvPr/>
        </p:nvCxnSpPr>
        <p:spPr bwMode="auto">
          <a:xfrm rot="16200000" flipH="1">
            <a:off x="2964979" y="3157714"/>
            <a:ext cx="1781175" cy="1333153"/>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0" name="Straight Arrow Connector 26"/>
          <p:cNvCxnSpPr>
            <a:cxnSpLocks noChangeShapeType="1"/>
          </p:cNvCxnSpPr>
          <p:nvPr/>
        </p:nvCxnSpPr>
        <p:spPr bwMode="auto">
          <a:xfrm rot="10800000" flipV="1">
            <a:off x="3523334" y="2894013"/>
            <a:ext cx="2285405" cy="803275"/>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1" name="Straight Arrow Connector 28"/>
          <p:cNvCxnSpPr>
            <a:cxnSpLocks noChangeShapeType="1"/>
          </p:cNvCxnSpPr>
          <p:nvPr/>
        </p:nvCxnSpPr>
        <p:spPr bwMode="auto">
          <a:xfrm rot="5400000">
            <a:off x="5620829" y="2938030"/>
            <a:ext cx="803275" cy="715247"/>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2" name="Straight Arrow Connector 32"/>
          <p:cNvCxnSpPr>
            <a:cxnSpLocks noChangeShapeType="1"/>
          </p:cNvCxnSpPr>
          <p:nvPr/>
        </p:nvCxnSpPr>
        <p:spPr bwMode="auto">
          <a:xfrm rot="16200000" flipH="1">
            <a:off x="6023009" y="3393405"/>
            <a:ext cx="1928813" cy="926859"/>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3" name="Straight Arrow Connector 34"/>
          <p:cNvCxnSpPr>
            <a:cxnSpLocks noChangeShapeType="1"/>
          </p:cNvCxnSpPr>
          <p:nvPr/>
        </p:nvCxnSpPr>
        <p:spPr bwMode="auto">
          <a:xfrm rot="10800000" flipV="1">
            <a:off x="5952633" y="2894015"/>
            <a:ext cx="2784808" cy="749300"/>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4" name="Straight Arrow Connector 36"/>
          <p:cNvCxnSpPr>
            <a:cxnSpLocks noChangeShapeType="1"/>
            <a:endCxn id="40972" idx="0"/>
          </p:cNvCxnSpPr>
          <p:nvPr/>
        </p:nvCxnSpPr>
        <p:spPr bwMode="auto">
          <a:xfrm flipH="1">
            <a:off x="8441733" y="2887716"/>
            <a:ext cx="903034" cy="857251"/>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cxnSp>
        <p:nvCxnSpPr>
          <p:cNvPr id="40985" name="Straight Arrow Connector 38"/>
          <p:cNvCxnSpPr>
            <a:cxnSpLocks noChangeShapeType="1"/>
            <a:endCxn id="40976" idx="0"/>
          </p:cNvCxnSpPr>
          <p:nvPr/>
        </p:nvCxnSpPr>
        <p:spPr bwMode="auto">
          <a:xfrm>
            <a:off x="9522520" y="2894015"/>
            <a:ext cx="1132742" cy="963612"/>
          </a:xfrm>
          <a:prstGeom prst="straightConnector1">
            <a:avLst/>
          </a:prstGeom>
          <a:noFill/>
          <a:ln w="25400">
            <a:solidFill>
              <a:srgbClr val="000000"/>
            </a:solidFill>
            <a:round/>
            <a:headEnd/>
            <a:tailEnd type="arrow" w="med" len="med"/>
          </a:ln>
          <a:extLst>
            <a:ext uri="{909E8E84-426E-40DD-AFC4-6F175D3DCCD1}">
              <a14:hiddenFill xmlns="" xmlns:a14="http://schemas.microsoft.com/office/drawing/2010/main">
                <a:noFill/>
              </a14:hiddenFill>
            </a:ext>
          </a:extLst>
        </p:spPr>
      </p:cxnSp>
    </p:spTree>
    <p:extLst>
      <p:ext uri="{BB962C8B-B14F-4D97-AF65-F5344CB8AC3E}">
        <p14:creationId xmlns="" xmlns:p14="http://schemas.microsoft.com/office/powerpoint/2010/main" val="336291930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smtClean="0"/>
              <a:t>Introduction to traceability</a:t>
            </a:r>
          </a:p>
        </p:txBody>
      </p:sp>
      <p:graphicFrame>
        <p:nvGraphicFramePr>
          <p:cNvPr id="4" name="Table 3"/>
          <p:cNvGraphicFramePr>
            <a:graphicFrameLocks noGrp="1"/>
          </p:cNvGraphicFramePr>
          <p:nvPr>
            <p:extLst>
              <p:ext uri="{D42A27DB-BD31-4B8C-83A1-F6EECF244321}">
                <p14:modId xmlns="" xmlns:p14="http://schemas.microsoft.com/office/powerpoint/2010/main" val="1277944845"/>
              </p:ext>
            </p:extLst>
          </p:nvPr>
        </p:nvGraphicFramePr>
        <p:xfrm>
          <a:off x="2101303" y="2084917"/>
          <a:ext cx="7785190" cy="3805253"/>
        </p:xfrm>
        <a:graphic>
          <a:graphicData uri="http://schemas.openxmlformats.org/drawingml/2006/table">
            <a:tbl>
              <a:tblPr/>
              <a:tblGrid>
                <a:gridCol w="2401790"/>
                <a:gridCol w="672925"/>
                <a:gridCol w="672925"/>
                <a:gridCol w="672925"/>
                <a:gridCol w="672925"/>
                <a:gridCol w="672925"/>
                <a:gridCol w="672925"/>
                <a:gridCol w="672925"/>
                <a:gridCol w="672925"/>
              </a:tblGrid>
              <a:tr h="296863">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F1</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F2</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F3</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F4</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F5</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F6</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F7</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F8</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U1</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U2</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U3</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U4</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U5</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U6</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U7</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U8</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U9</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839">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U10</a:t>
                      </a:r>
                      <a:endParaRPr kumimoji="0" lang="en-US" altLang="en-US" sz="1500" b="1"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endParaRPr kumimoji="0" lang="en-US" altLang="en-US" sz="1500" b="0" i="0" u="none" strike="noStrike" cap="none" normalizeH="0" baseline="0" smtClean="0">
                        <a:ln>
                          <a:noFill/>
                        </a:ln>
                        <a:solidFill>
                          <a:schemeClr val="tx1"/>
                        </a:solidFill>
                        <a:effectLst/>
                        <a:latin typeface="Verdana" panose="020B0604030504040204" pitchFamily="34" charset="0"/>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320675">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320675">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320675" rtl="0" eaLnBrk="1" fontAlgn="b"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r>
                        <a:rPr kumimoji="0" lang="en-US" altLang="en-US" sz="1500" b="0" i="0" u="none" strike="noStrike" cap="none" normalizeH="0" baseline="0" dirty="0" smtClean="0">
                          <a:ln>
                            <a:noFill/>
                          </a:ln>
                          <a:solidFill>
                            <a:schemeClr val="tx1"/>
                          </a:solidFill>
                          <a:effectLst/>
                          <a:latin typeface="Arial" panose="020B0604020202020204" pitchFamily="34" charset="0"/>
                          <a:ea typeface="ヒラギノ角ゴ ProN W3" pitchFamily="-109" charset="-128"/>
                        </a:rPr>
                        <a:t> </a:t>
                      </a:r>
                      <a:endParaRPr kumimoji="0" lang="en-US" altLang="en-US" sz="1500" b="0" i="0" u="none" strike="noStrike" cap="none" normalizeH="0" baseline="0" dirty="0" smtClean="0">
                        <a:ln>
                          <a:noFill/>
                        </a:ln>
                        <a:solidFill>
                          <a:schemeClr val="tx1"/>
                        </a:solidFill>
                        <a:effectLst/>
                        <a:latin typeface="Wingdings 3" panose="05040102010807070707" pitchFamily="18" charset="2"/>
                        <a:ea typeface="ヒラギノ角ゴ ProN W3" pitchFamily="-109" charset="-128"/>
                      </a:endParaRPr>
                    </a:p>
                  </a:txBody>
                  <a:tcPr marL="11904" marR="11904" marT="8931"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 xmlns:p14="http://schemas.microsoft.com/office/powerpoint/2010/main" val="36218514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smtClean="0"/>
              <a:t>GSF Features</a:t>
            </a:r>
          </a:p>
        </p:txBody>
      </p:sp>
      <p:pic>
        <p:nvPicPr>
          <p:cNvPr id="51204" name="Picture 12" descr="pencil.psd"/>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9308793" y="322263"/>
            <a:ext cx="1889690" cy="969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1205" name="Group 33"/>
          <p:cNvGrpSpPr>
            <a:grpSpLocks/>
          </p:cNvGrpSpPr>
          <p:nvPr/>
        </p:nvGrpSpPr>
        <p:grpSpPr bwMode="auto">
          <a:xfrm>
            <a:off x="1625177" y="1439866"/>
            <a:ext cx="9547913" cy="4224334"/>
            <a:chOff x="1219200" y="1439862"/>
            <a:chExt cx="7162800" cy="4224117"/>
          </a:xfrm>
        </p:grpSpPr>
        <p:sp>
          <p:nvSpPr>
            <p:cNvPr id="51206" name="Line 9"/>
            <p:cNvSpPr>
              <a:spLocks noChangeShapeType="1"/>
            </p:cNvSpPr>
            <p:nvPr/>
          </p:nvSpPr>
          <p:spPr bwMode="auto">
            <a:xfrm>
              <a:off x="1600200" y="1866900"/>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07" name="Line 9"/>
            <p:cNvSpPr>
              <a:spLocks noChangeShapeType="1"/>
            </p:cNvSpPr>
            <p:nvPr/>
          </p:nvSpPr>
          <p:spPr bwMode="auto">
            <a:xfrm>
              <a:off x="1600200" y="2612496"/>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08" name="Line 9"/>
            <p:cNvSpPr>
              <a:spLocks noChangeShapeType="1"/>
            </p:cNvSpPr>
            <p:nvPr/>
          </p:nvSpPr>
          <p:spPr bwMode="auto">
            <a:xfrm>
              <a:off x="1600200" y="3358092"/>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09" name="Line 9"/>
            <p:cNvSpPr>
              <a:spLocks noChangeShapeType="1"/>
            </p:cNvSpPr>
            <p:nvPr/>
          </p:nvSpPr>
          <p:spPr bwMode="auto">
            <a:xfrm>
              <a:off x="1600200" y="4103688"/>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10" name="TextBox 13"/>
            <p:cNvSpPr txBox="1">
              <a:spLocks noChangeArrowheads="1"/>
            </p:cNvSpPr>
            <p:nvPr/>
          </p:nvSpPr>
          <p:spPr bwMode="auto">
            <a:xfrm>
              <a:off x="1219200" y="1439862"/>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1</a:t>
              </a:r>
            </a:p>
          </p:txBody>
        </p:sp>
        <p:sp>
          <p:nvSpPr>
            <p:cNvPr id="51211" name="TextBox 14"/>
            <p:cNvSpPr txBox="1">
              <a:spLocks noChangeArrowheads="1"/>
            </p:cNvSpPr>
            <p:nvPr/>
          </p:nvSpPr>
          <p:spPr bwMode="auto">
            <a:xfrm>
              <a:off x="1219200" y="2207809"/>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2</a:t>
              </a:r>
            </a:p>
          </p:txBody>
        </p:sp>
        <p:sp>
          <p:nvSpPr>
            <p:cNvPr id="51212" name="TextBox 15"/>
            <p:cNvSpPr txBox="1">
              <a:spLocks noChangeArrowheads="1"/>
            </p:cNvSpPr>
            <p:nvPr/>
          </p:nvSpPr>
          <p:spPr bwMode="auto">
            <a:xfrm>
              <a:off x="1219200" y="2887341"/>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3</a:t>
              </a:r>
            </a:p>
          </p:txBody>
        </p:sp>
        <p:sp>
          <p:nvSpPr>
            <p:cNvPr id="51213" name="TextBox 16"/>
            <p:cNvSpPr txBox="1">
              <a:spLocks noChangeArrowheads="1"/>
            </p:cNvSpPr>
            <p:nvPr/>
          </p:nvSpPr>
          <p:spPr bwMode="auto">
            <a:xfrm>
              <a:off x="1219200" y="3667226"/>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4</a:t>
              </a:r>
            </a:p>
          </p:txBody>
        </p:sp>
        <p:sp>
          <p:nvSpPr>
            <p:cNvPr id="51214" name="Line 9"/>
            <p:cNvSpPr>
              <a:spLocks noChangeShapeType="1"/>
            </p:cNvSpPr>
            <p:nvPr/>
          </p:nvSpPr>
          <p:spPr bwMode="auto">
            <a:xfrm>
              <a:off x="1600200" y="4876800"/>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15" name="TextBox 16"/>
            <p:cNvSpPr txBox="1">
              <a:spLocks noChangeArrowheads="1"/>
            </p:cNvSpPr>
            <p:nvPr/>
          </p:nvSpPr>
          <p:spPr bwMode="auto">
            <a:xfrm>
              <a:off x="1219200" y="4440338"/>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5</a:t>
              </a:r>
            </a:p>
          </p:txBody>
        </p:sp>
        <p:sp>
          <p:nvSpPr>
            <p:cNvPr id="51216" name="Line 9"/>
            <p:cNvSpPr>
              <a:spLocks noChangeShapeType="1"/>
            </p:cNvSpPr>
            <p:nvPr/>
          </p:nvSpPr>
          <p:spPr bwMode="auto">
            <a:xfrm>
              <a:off x="1600200" y="5638800"/>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1217" name="TextBox 16"/>
            <p:cNvSpPr txBox="1">
              <a:spLocks noChangeArrowheads="1"/>
            </p:cNvSpPr>
            <p:nvPr/>
          </p:nvSpPr>
          <p:spPr bwMode="auto">
            <a:xfrm>
              <a:off x="1219200" y="5202338"/>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6</a:t>
              </a:r>
            </a:p>
          </p:txBody>
        </p:sp>
      </p:grpSp>
    </p:spTree>
    <p:extLst>
      <p:ext uri="{BB962C8B-B14F-4D97-AF65-F5344CB8AC3E}">
        <p14:creationId xmlns="" xmlns:p14="http://schemas.microsoft.com/office/powerpoint/2010/main" val="368480875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GSF Features</a:t>
            </a:r>
          </a:p>
        </p:txBody>
      </p:sp>
      <p:sp>
        <p:nvSpPr>
          <p:cNvPr id="53252" name="TextBox 25"/>
          <p:cNvSpPr txBox="1">
            <a:spLocks noChangeArrowheads="1"/>
          </p:cNvSpPr>
          <p:nvPr/>
        </p:nvSpPr>
        <p:spPr bwMode="auto">
          <a:xfrm>
            <a:off x="2308684" y="1487488"/>
            <a:ext cx="7499513" cy="37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81" tIns="32140" rIns="64281" bIns="32140">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2000">
                <a:latin typeface="Marker Felt" pitchFamily="84" charset="0"/>
              </a:rPr>
              <a:t>Support various terrain types</a:t>
            </a:r>
          </a:p>
        </p:txBody>
      </p:sp>
      <p:sp>
        <p:nvSpPr>
          <p:cNvPr id="53253" name="TextBox 26"/>
          <p:cNvSpPr txBox="1">
            <a:spLocks noChangeArrowheads="1"/>
          </p:cNvSpPr>
          <p:nvPr/>
        </p:nvSpPr>
        <p:spPr bwMode="auto">
          <a:xfrm>
            <a:off x="2308686" y="2244725"/>
            <a:ext cx="7427565" cy="37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81" tIns="32140" rIns="64281" bIns="32140">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2000">
                <a:latin typeface="Marker Felt" pitchFamily="84" charset="0"/>
              </a:rPr>
              <a:t>Game-specific unit type support</a:t>
            </a:r>
          </a:p>
        </p:txBody>
      </p:sp>
      <p:sp>
        <p:nvSpPr>
          <p:cNvPr id="53254" name="TextBox 27"/>
          <p:cNvSpPr txBox="1">
            <a:spLocks noChangeArrowheads="1"/>
          </p:cNvSpPr>
          <p:nvPr/>
        </p:nvSpPr>
        <p:spPr bwMode="auto">
          <a:xfrm>
            <a:off x="2308684" y="2992437"/>
            <a:ext cx="7355617" cy="37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81" tIns="32140" rIns="64281" bIns="32140">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2000">
                <a:latin typeface="Marker Felt" pitchFamily="84" charset="0"/>
              </a:rPr>
              <a:t>Boards with squares of various terrain types</a:t>
            </a:r>
          </a:p>
        </p:txBody>
      </p:sp>
      <p:sp>
        <p:nvSpPr>
          <p:cNvPr id="53255" name="TextBox 28"/>
          <p:cNvSpPr txBox="1">
            <a:spLocks noChangeArrowheads="1"/>
          </p:cNvSpPr>
          <p:nvPr/>
        </p:nvSpPr>
        <p:spPr bwMode="auto">
          <a:xfrm>
            <a:off x="2308684" y="3738563"/>
            <a:ext cx="7355617" cy="37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81" tIns="32140" rIns="64281" bIns="32140">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2000">
                <a:latin typeface="Marker Felt" pitchFamily="84" charset="0"/>
              </a:rPr>
              <a:t>Various historical and fictitious scenarios</a:t>
            </a:r>
          </a:p>
        </p:txBody>
      </p:sp>
      <p:sp>
        <p:nvSpPr>
          <p:cNvPr id="53256" name="TextBox 29"/>
          <p:cNvSpPr txBox="1">
            <a:spLocks noChangeArrowheads="1"/>
          </p:cNvSpPr>
          <p:nvPr/>
        </p:nvSpPr>
        <p:spPr bwMode="auto">
          <a:xfrm>
            <a:off x="2308684" y="4460876"/>
            <a:ext cx="7285785" cy="37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81" tIns="32140" rIns="64281" bIns="32140">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2000">
                <a:latin typeface="Marker Felt" pitchFamily="84" charset="0"/>
              </a:rPr>
              <a:t>Support for add-on modules and scenarios</a:t>
            </a:r>
          </a:p>
        </p:txBody>
      </p:sp>
      <p:sp>
        <p:nvSpPr>
          <p:cNvPr id="53257" name="TextBox 30"/>
          <p:cNvSpPr txBox="1">
            <a:spLocks noChangeArrowheads="1"/>
          </p:cNvSpPr>
          <p:nvPr/>
        </p:nvSpPr>
        <p:spPr bwMode="auto">
          <a:xfrm>
            <a:off x="2308686" y="5205413"/>
            <a:ext cx="7213837" cy="3726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81" tIns="32140" rIns="64281" bIns="32140">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2000">
                <a:latin typeface="Marker Felt" pitchFamily="84" charset="0"/>
              </a:rPr>
              <a:t>GSF manages administrative details</a:t>
            </a:r>
          </a:p>
        </p:txBody>
      </p:sp>
      <p:grpSp>
        <p:nvGrpSpPr>
          <p:cNvPr id="53258" name="Group 28"/>
          <p:cNvGrpSpPr>
            <a:grpSpLocks/>
          </p:cNvGrpSpPr>
          <p:nvPr/>
        </p:nvGrpSpPr>
        <p:grpSpPr bwMode="auto">
          <a:xfrm>
            <a:off x="1625177" y="1439866"/>
            <a:ext cx="9547913" cy="4224334"/>
            <a:chOff x="1219200" y="1439862"/>
            <a:chExt cx="7162800" cy="4224117"/>
          </a:xfrm>
        </p:grpSpPr>
        <p:sp>
          <p:nvSpPr>
            <p:cNvPr id="53259" name="Line 9"/>
            <p:cNvSpPr>
              <a:spLocks noChangeShapeType="1"/>
            </p:cNvSpPr>
            <p:nvPr/>
          </p:nvSpPr>
          <p:spPr bwMode="auto">
            <a:xfrm>
              <a:off x="1600200" y="1866900"/>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260" name="Line 9"/>
            <p:cNvSpPr>
              <a:spLocks noChangeShapeType="1"/>
            </p:cNvSpPr>
            <p:nvPr/>
          </p:nvSpPr>
          <p:spPr bwMode="auto">
            <a:xfrm>
              <a:off x="1600200" y="2612496"/>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261" name="Line 9"/>
            <p:cNvSpPr>
              <a:spLocks noChangeShapeType="1"/>
            </p:cNvSpPr>
            <p:nvPr/>
          </p:nvSpPr>
          <p:spPr bwMode="auto">
            <a:xfrm>
              <a:off x="1600200" y="3358092"/>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262" name="Line 9"/>
            <p:cNvSpPr>
              <a:spLocks noChangeShapeType="1"/>
            </p:cNvSpPr>
            <p:nvPr/>
          </p:nvSpPr>
          <p:spPr bwMode="auto">
            <a:xfrm>
              <a:off x="1600200" y="4103688"/>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263" name="TextBox 13"/>
            <p:cNvSpPr txBox="1">
              <a:spLocks noChangeArrowheads="1"/>
            </p:cNvSpPr>
            <p:nvPr/>
          </p:nvSpPr>
          <p:spPr bwMode="auto">
            <a:xfrm>
              <a:off x="1219200" y="1439862"/>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1</a:t>
              </a:r>
            </a:p>
          </p:txBody>
        </p:sp>
        <p:sp>
          <p:nvSpPr>
            <p:cNvPr id="53264" name="TextBox 14"/>
            <p:cNvSpPr txBox="1">
              <a:spLocks noChangeArrowheads="1"/>
            </p:cNvSpPr>
            <p:nvPr/>
          </p:nvSpPr>
          <p:spPr bwMode="auto">
            <a:xfrm>
              <a:off x="1219200" y="2207809"/>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2</a:t>
              </a:r>
            </a:p>
          </p:txBody>
        </p:sp>
        <p:sp>
          <p:nvSpPr>
            <p:cNvPr id="53265" name="TextBox 15"/>
            <p:cNvSpPr txBox="1">
              <a:spLocks noChangeArrowheads="1"/>
            </p:cNvSpPr>
            <p:nvPr/>
          </p:nvSpPr>
          <p:spPr bwMode="auto">
            <a:xfrm>
              <a:off x="1219200" y="2887341"/>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3</a:t>
              </a:r>
            </a:p>
          </p:txBody>
        </p:sp>
        <p:sp>
          <p:nvSpPr>
            <p:cNvPr id="53266" name="TextBox 16"/>
            <p:cNvSpPr txBox="1">
              <a:spLocks noChangeArrowheads="1"/>
            </p:cNvSpPr>
            <p:nvPr/>
          </p:nvSpPr>
          <p:spPr bwMode="auto">
            <a:xfrm>
              <a:off x="1219200" y="3667226"/>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4</a:t>
              </a:r>
            </a:p>
          </p:txBody>
        </p:sp>
        <p:sp>
          <p:nvSpPr>
            <p:cNvPr id="53267" name="Line 9"/>
            <p:cNvSpPr>
              <a:spLocks noChangeShapeType="1"/>
            </p:cNvSpPr>
            <p:nvPr/>
          </p:nvSpPr>
          <p:spPr bwMode="auto">
            <a:xfrm>
              <a:off x="1600200" y="4876800"/>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268" name="TextBox 16"/>
            <p:cNvSpPr txBox="1">
              <a:spLocks noChangeArrowheads="1"/>
            </p:cNvSpPr>
            <p:nvPr/>
          </p:nvSpPr>
          <p:spPr bwMode="auto">
            <a:xfrm>
              <a:off x="1219200" y="4440338"/>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5</a:t>
              </a:r>
            </a:p>
          </p:txBody>
        </p:sp>
        <p:sp>
          <p:nvSpPr>
            <p:cNvPr id="53269" name="Line 9"/>
            <p:cNvSpPr>
              <a:spLocks noChangeShapeType="1"/>
            </p:cNvSpPr>
            <p:nvPr/>
          </p:nvSpPr>
          <p:spPr bwMode="auto">
            <a:xfrm>
              <a:off x="1600200" y="5638800"/>
              <a:ext cx="6781800" cy="0"/>
            </a:xfrm>
            <a:prstGeom prst="line">
              <a:avLst/>
            </a:prstGeom>
            <a:noFill/>
            <a:ln w="381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53270" name="TextBox 16"/>
            <p:cNvSpPr txBox="1">
              <a:spLocks noChangeArrowheads="1"/>
            </p:cNvSpPr>
            <p:nvPr/>
          </p:nvSpPr>
          <p:spPr bwMode="auto">
            <a:xfrm>
              <a:off x="1219200" y="5202338"/>
              <a:ext cx="381000" cy="461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a:latin typeface="Marker Felt" pitchFamily="84" charset="0"/>
                  <a:ea typeface="ＭＳ Ｐゴシック" panose="020B0600070205080204" pitchFamily="34" charset="-128"/>
                </a:rPr>
                <a:t>6</a:t>
              </a:r>
            </a:p>
          </p:txBody>
        </p:sp>
      </p:grpSp>
    </p:spTree>
    <p:extLst>
      <p:ext uri="{BB962C8B-B14F-4D97-AF65-F5344CB8AC3E}">
        <p14:creationId xmlns="" xmlns:p14="http://schemas.microsoft.com/office/powerpoint/2010/main" val="411415955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ltLang="en-US" smtClean="0"/>
              <a:t>Traceability exercise</a:t>
            </a:r>
          </a:p>
        </p:txBody>
      </p:sp>
      <p:sp>
        <p:nvSpPr>
          <p:cNvPr id="3" name="Slide Number Placeholder 2"/>
          <p:cNvSpPr>
            <a:spLocks noGrp="1"/>
          </p:cNvSpPr>
          <p:nvPr>
            <p:ph type="sldNum" sz="quarter" idx="10"/>
          </p:nvPr>
        </p:nvSpPr>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196A83F1-DA18-4129-97A3-ED9E45383ECE}" type="slidenum">
              <a:rPr lang="en-US" altLang="en-US" sz="1000">
                <a:solidFill>
                  <a:srgbClr val="FFFFFF"/>
                </a:solidFill>
              </a:rPr>
              <a:pPr/>
              <a:t>44</a:t>
            </a:fld>
            <a:endParaRPr lang="en-US" altLang="en-US" sz="1000">
              <a:solidFill>
                <a:srgbClr val="FFFFFF"/>
              </a:solidFill>
            </a:endParaRPr>
          </a:p>
        </p:txBody>
      </p:sp>
      <p:pic>
        <p:nvPicPr>
          <p:cNvPr id="61444" name="Picture 3" descr="pencil.psd"/>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9450575" y="642939"/>
            <a:ext cx="1891807" cy="971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7" name="Table 6"/>
          <p:cNvGraphicFramePr>
            <a:graphicFrameLocks noGrp="1"/>
          </p:cNvGraphicFramePr>
          <p:nvPr/>
        </p:nvGraphicFramePr>
        <p:xfrm>
          <a:off x="1665385" y="2089150"/>
          <a:ext cx="9856865" cy="2730500"/>
        </p:xfrm>
        <a:graphic>
          <a:graphicData uri="http://schemas.openxmlformats.org/drawingml/2006/table">
            <a:tbl>
              <a:tblPr/>
              <a:tblGrid>
                <a:gridCol w="1407216"/>
                <a:gridCol w="1409333"/>
                <a:gridCol w="1407217"/>
                <a:gridCol w="1407216"/>
                <a:gridCol w="1407217"/>
                <a:gridCol w="1409333"/>
                <a:gridCol w="1409333"/>
              </a:tblGrid>
              <a:tr h="682625">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F1</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F2</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F3</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F4</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F5</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F6</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2625">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U1</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2625">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U2</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2625">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U3</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 xmlns:p14="http://schemas.microsoft.com/office/powerpoint/2010/main" val="269685063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smtClean="0"/>
              <a:t>Traceability exercise</a:t>
            </a:r>
          </a:p>
        </p:txBody>
      </p:sp>
      <p:sp>
        <p:nvSpPr>
          <p:cNvPr id="3" name="Slide Number Placeholder 2"/>
          <p:cNvSpPr>
            <a:spLocks noGrp="1"/>
          </p:cNvSpPr>
          <p:nvPr>
            <p:ph type="sldNum" sz="quarter" idx="10"/>
          </p:nvPr>
        </p:nvSpPr>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3D948C9C-03FE-43BE-B732-BF4C34B6947D}" type="slidenum">
              <a:rPr lang="en-US" altLang="en-US" sz="1000">
                <a:solidFill>
                  <a:srgbClr val="FFFFFF"/>
                </a:solidFill>
              </a:rPr>
              <a:pPr/>
              <a:t>45</a:t>
            </a:fld>
            <a:endParaRPr lang="en-US" altLang="en-US" sz="1000">
              <a:solidFill>
                <a:srgbClr val="FFFFFF"/>
              </a:solidFill>
            </a:endParaRPr>
          </a:p>
        </p:txBody>
      </p:sp>
      <p:graphicFrame>
        <p:nvGraphicFramePr>
          <p:cNvPr id="7" name="Table 6"/>
          <p:cNvGraphicFramePr>
            <a:graphicFrameLocks noGrp="1"/>
          </p:cNvGraphicFramePr>
          <p:nvPr/>
        </p:nvGraphicFramePr>
        <p:xfrm>
          <a:off x="1665385" y="2089150"/>
          <a:ext cx="9856865" cy="2730500"/>
        </p:xfrm>
        <a:graphic>
          <a:graphicData uri="http://schemas.openxmlformats.org/drawingml/2006/table">
            <a:tbl>
              <a:tblPr/>
              <a:tblGrid>
                <a:gridCol w="1407216"/>
                <a:gridCol w="1409333"/>
                <a:gridCol w="1407217"/>
                <a:gridCol w="1407216"/>
                <a:gridCol w="1407217"/>
                <a:gridCol w="1409333"/>
                <a:gridCol w="1409333"/>
              </a:tblGrid>
              <a:tr h="682625">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F1</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F2</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F3</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F4</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F5</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F6</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2625">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U1</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2625">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U2</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Wingdings 3" panose="05040102010807070707" pitchFamily="18" charset="2"/>
                        </a:rPr>
                        <a:t></a:t>
                      </a: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2625">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en-US" sz="1700" b="1"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rPr>
                        <a:t>U3</a:t>
                      </a: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defTabSz="457200">
                        <a:spcBef>
                          <a:spcPts val="850"/>
                        </a:spcBef>
                        <a:buClr>
                          <a:srgbClr val="5F1D73"/>
                        </a:buClr>
                        <a:buSzPct val="101000"/>
                        <a:buFont typeface="Lucida Grande" pitchFamily="84" charset="0"/>
                        <a:defRPr sz="2000">
                          <a:solidFill>
                            <a:schemeClr val="tx1"/>
                          </a:solidFill>
                          <a:latin typeface="Arial" panose="020B0604020202020204" pitchFamily="34" charset="0"/>
                          <a:ea typeface="ヒラギノ角ゴ ProN W3" pitchFamily="-109" charset="-128"/>
                          <a:sym typeface="Arial" panose="020B0604020202020204" pitchFamily="34" charset="0"/>
                        </a:defRPr>
                      </a:lvl1pPr>
                      <a:lvl2pPr marL="37931725" indent="-37474525" defTabSz="457200">
                        <a:spcBef>
                          <a:spcPts val="850"/>
                        </a:spcBef>
                        <a:buClr>
                          <a:srgbClr val="5F1D73"/>
                        </a:buClr>
                        <a:buSzPct val="101000"/>
                        <a:buFont typeface="Lucida Grande" pitchFamily="84" charset="0"/>
                        <a:defRPr>
                          <a:solidFill>
                            <a:schemeClr val="tx1"/>
                          </a:solidFill>
                          <a:latin typeface="Arial" panose="020B0604020202020204" pitchFamily="34" charset="0"/>
                          <a:ea typeface="ヒラギノ角ゴ ProN W3" pitchFamily="-109" charset="-128"/>
                          <a:sym typeface="Arial" panose="020B0604020202020204" pitchFamily="34" charset="0"/>
                        </a:defRPr>
                      </a:lvl2pPr>
                      <a:lvl3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3pPr>
                      <a:lvl4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4pPr>
                      <a:lvl5pPr>
                        <a:spcBef>
                          <a:spcPts val="850"/>
                        </a:spcBef>
                        <a:defRPr sz="1500">
                          <a:solidFill>
                            <a:schemeClr val="tx1"/>
                          </a:solidFill>
                          <a:latin typeface="Arial" panose="020B0604020202020204" pitchFamily="34" charset="0"/>
                          <a:ea typeface="ヒラギノ角ゴ ProN W3" pitchFamily="-109" charset="-128"/>
                          <a:sym typeface="Arial" panose="020B0604020202020204" pitchFamily="34" charset="0"/>
                        </a:defRPr>
                      </a:lvl5pPr>
                      <a:lvl6pPr marL="4572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6pPr>
                      <a:lvl7pPr marL="9144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7pPr>
                      <a:lvl8pPr marL="13716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8pPr>
                      <a:lvl9pPr marL="1828800" eaLnBrk="0" fontAlgn="base" hangingPunct="0">
                        <a:spcBef>
                          <a:spcPts val="850"/>
                        </a:spcBef>
                        <a:spcAft>
                          <a:spcPct val="0"/>
                        </a:spcAft>
                        <a:defRPr sz="1500">
                          <a:solidFill>
                            <a:schemeClr val="tx1"/>
                          </a:solidFill>
                          <a:latin typeface="Arial" panose="020B0604020202020204" pitchFamily="34" charset="0"/>
                          <a:ea typeface="ヒラギノ角ゴ ProN W3" pitchFamily="-109" charset="-128"/>
                          <a:sym typeface="Arial" panose="020B0604020202020204" pitchFamily="34" charset="0"/>
                        </a:defRPr>
                      </a:lvl9pPr>
                    </a:lstStyle>
                    <a:p>
                      <a:pPr marL="0" marR="0" lvl="0" indent="0" algn="ctr" defTabSz="457200" rtl="0" eaLnBrk="1" fontAlgn="base" latinLnBrk="0" hangingPunct="1">
                        <a:lnSpc>
                          <a:spcPct val="100000"/>
                        </a:lnSpc>
                        <a:spcBef>
                          <a:spcPct val="0"/>
                        </a:spcBef>
                        <a:spcAft>
                          <a:spcPct val="0"/>
                        </a:spcAft>
                        <a:buClrTx/>
                        <a:buSzTx/>
                        <a:buFontTx/>
                        <a:buNone/>
                        <a:tabLst/>
                      </a:pPr>
                      <a:endParaRPr kumimoji="0" lang="en-US" altLang="en-US" sz="1700" b="0" i="0" u="none" strike="noStrike" cap="none" normalizeH="0" baseline="0" smtClean="0">
                        <a:ln>
                          <a:noFill/>
                        </a:ln>
                        <a:solidFill>
                          <a:schemeClr val="tx1"/>
                        </a:solidFill>
                        <a:effectLst/>
                        <a:latin typeface="Arial" panose="020B0604020202020204" pitchFamily="34" charset="0"/>
                        <a:ea typeface="ヒラギノ角ゴ ProN W3" pitchFamily="-109" charset="-128"/>
                        <a:sym typeface="Gill Sans" pitchFamily="84" charset="0"/>
                      </a:endParaRPr>
                    </a:p>
                  </a:txBody>
                  <a:tcPr marL="85703" marR="85703" marT="32147" marB="3214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 xmlns:p14="http://schemas.microsoft.com/office/powerpoint/2010/main" val="407070133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2" descr="two-men-one-woman_papers_studying.png"/>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4094687" y="1343027"/>
            <a:ext cx="4386707" cy="4654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40" name="Rounded Rectangular Callout 3"/>
          <p:cNvSpPr>
            <a:spLocks noChangeArrowheads="1"/>
          </p:cNvSpPr>
          <p:nvPr/>
        </p:nvSpPr>
        <p:spPr bwMode="auto">
          <a:xfrm>
            <a:off x="1434727" y="195264"/>
            <a:ext cx="2786925" cy="1265237"/>
          </a:xfrm>
          <a:prstGeom prst="wedgeRoundRectCallout">
            <a:avLst>
              <a:gd name="adj1" fmla="val 57171"/>
              <a:gd name="adj2" fmla="val 78958"/>
              <a:gd name="adj3" fmla="val 16667"/>
            </a:avLst>
          </a:prstGeom>
          <a:noFill/>
          <a:ln w="25400">
            <a:solidFill>
              <a:schemeClr val="bg2">
                <a:lumMod val="20000"/>
                <a:lumOff val="80000"/>
              </a:schemeClr>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400"/>
              <a:t>Can’t we just create a new use case like “Manage administrative details?”</a:t>
            </a:r>
          </a:p>
        </p:txBody>
      </p:sp>
      <p:sp>
        <p:nvSpPr>
          <p:cNvPr id="65541" name="Rounded Rectangular Callout 5"/>
          <p:cNvSpPr>
            <a:spLocks noChangeArrowheads="1"/>
          </p:cNvSpPr>
          <p:nvPr/>
        </p:nvSpPr>
        <p:spPr bwMode="auto">
          <a:xfrm>
            <a:off x="4879765" y="203201"/>
            <a:ext cx="2357353" cy="868363"/>
          </a:xfrm>
          <a:prstGeom prst="wedgeRoundRectCallout">
            <a:avLst>
              <a:gd name="adj1" fmla="val -5157"/>
              <a:gd name="adj2" fmla="val 109704"/>
              <a:gd name="adj3" fmla="val 16667"/>
            </a:avLst>
          </a:prstGeom>
          <a:noFill/>
          <a:ln w="25400">
            <a:solidFill>
              <a:schemeClr val="bg2">
                <a:lumMod val="20000"/>
                <a:lumOff val="80000"/>
              </a:schemeClr>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400"/>
              <a:t>But what’s it’s visible value and who is the actor?</a:t>
            </a:r>
          </a:p>
        </p:txBody>
      </p:sp>
      <p:sp>
        <p:nvSpPr>
          <p:cNvPr id="65542" name="Rounded Rectangular Callout 6"/>
          <p:cNvSpPr>
            <a:spLocks noChangeArrowheads="1"/>
          </p:cNvSpPr>
          <p:nvPr/>
        </p:nvSpPr>
        <p:spPr bwMode="auto">
          <a:xfrm>
            <a:off x="9308795" y="2357439"/>
            <a:ext cx="2357353" cy="1017587"/>
          </a:xfrm>
          <a:prstGeom prst="wedgeRoundRectCallout">
            <a:avLst>
              <a:gd name="adj1" fmla="val -106176"/>
              <a:gd name="adj2" fmla="val -90231"/>
              <a:gd name="adj3" fmla="val 16667"/>
            </a:avLst>
          </a:prstGeom>
          <a:noFill/>
          <a:ln w="25400">
            <a:solidFill>
              <a:schemeClr val="bg2">
                <a:lumMod val="20000"/>
                <a:lumOff val="80000"/>
              </a:schemeClr>
            </a:solidFill>
            <a:round/>
            <a:headEnd/>
            <a:tailEnd/>
          </a:ln>
          <a:extLst>
            <a:ext uri="{909E8E84-426E-40DD-AFC4-6F175D3DCCD1}">
              <a14:hiddenFill xmlns="" xmlns:a14="http://schemas.microsoft.com/office/drawing/2010/main">
                <a:solidFill>
                  <a:srgbClr val="FFFFFF"/>
                </a:solidFill>
              </a14:hiddenFill>
            </a:ext>
          </a:extLst>
        </p:spPr>
        <p:txBody>
          <a:bodyPr lIns="64281" tIns="32140" rIns="64281" bIns="32140"/>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1400"/>
              <a:t>I think there is a use case and a new actor that will fit here.</a:t>
            </a:r>
          </a:p>
        </p:txBody>
      </p:sp>
      <p:sp>
        <p:nvSpPr>
          <p:cNvPr id="65543" name="TextBox 7"/>
          <p:cNvSpPr txBox="1">
            <a:spLocks noChangeArrowheads="1"/>
          </p:cNvSpPr>
          <p:nvPr/>
        </p:nvSpPr>
        <p:spPr bwMode="auto">
          <a:xfrm>
            <a:off x="9023117" y="3965576"/>
            <a:ext cx="2643029" cy="1080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81" tIns="32140" rIns="64281" bIns="32140">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r>
              <a:rPr lang="en-US" altLang="en-US" sz="2200" dirty="0">
                <a:solidFill>
                  <a:schemeClr val="accent3">
                    <a:lumMod val="20000"/>
                    <a:lumOff val="80000"/>
                  </a:schemeClr>
                </a:solidFill>
              </a:rPr>
              <a:t>What do you think the new use case and actor are?</a:t>
            </a:r>
          </a:p>
        </p:txBody>
      </p:sp>
    </p:spTree>
    <p:extLst>
      <p:ext uri="{BB962C8B-B14F-4D97-AF65-F5344CB8AC3E}">
        <p14:creationId xmlns="" xmlns:p14="http://schemas.microsoft.com/office/powerpoint/2010/main" val="19020374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6562" name="Title 1"/>
          <p:cNvSpPr>
            <a:spLocks noGrp="1"/>
          </p:cNvSpPr>
          <p:nvPr>
            <p:ph type="title"/>
          </p:nvPr>
        </p:nvSpPr>
        <p:spPr>
          <a:xfrm>
            <a:off x="646111" y="168937"/>
            <a:ext cx="9404724" cy="1400531"/>
          </a:xfrm>
        </p:spPr>
        <p:txBody>
          <a:bodyPr/>
          <a:lstStyle/>
          <a:p>
            <a:r>
              <a:rPr lang="en-US" altLang="en-US" dirty="0" smtClean="0">
                <a:solidFill>
                  <a:schemeClr val="bg1"/>
                </a:solidFill>
              </a:rPr>
              <a:t>Revised use case diagram</a:t>
            </a:r>
          </a:p>
        </p:txBody>
      </p:sp>
      <p:sp>
        <p:nvSpPr>
          <p:cNvPr id="3" name="Slide Number Placeholder 2"/>
          <p:cNvSpPr>
            <a:spLocks noGrp="1"/>
          </p:cNvSpPr>
          <p:nvPr>
            <p:ph type="sldNum" sz="quarter" idx="10"/>
          </p:nvPr>
        </p:nvSpPr>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fld id="{0B096F91-5D1C-489C-87A7-22708C7F1861}" type="slidenum">
              <a:rPr lang="en-US" altLang="en-US" sz="1000">
                <a:solidFill>
                  <a:srgbClr val="FFFFFF"/>
                </a:solidFill>
              </a:rPr>
              <a:pPr/>
              <a:t>47</a:t>
            </a:fld>
            <a:endParaRPr lang="en-US" altLang="en-US" sz="1000">
              <a:solidFill>
                <a:srgbClr val="FFFFFF"/>
              </a:solidFill>
            </a:endParaRPr>
          </a:p>
        </p:txBody>
      </p:sp>
      <p:pic>
        <p:nvPicPr>
          <p:cNvPr id="66564" name="Picture 6"/>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377198" y="1165499"/>
            <a:ext cx="10167160" cy="56925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93188899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i="1" dirty="0" smtClean="0"/>
              <a:t>Domain Analysis</a:t>
            </a:r>
          </a:p>
        </p:txBody>
      </p:sp>
      <p:sp>
        <p:nvSpPr>
          <p:cNvPr id="68612" name="TextBox 3"/>
          <p:cNvSpPr txBox="1">
            <a:spLocks noChangeArrowheads="1"/>
          </p:cNvSpPr>
          <p:nvPr/>
        </p:nvSpPr>
        <p:spPr bwMode="auto">
          <a:xfrm>
            <a:off x="1749315" y="2168635"/>
            <a:ext cx="8301520" cy="926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64281" tIns="32140" rIns="64281" bIns="32140">
            <a:spAutoFit/>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algn="ctr"/>
            <a:r>
              <a:rPr lang="en-US" altLang="en-US" sz="2800" i="1" u="sng" dirty="0" smtClean="0"/>
              <a:t>Studying and understanding how a particular concept or topic works</a:t>
            </a:r>
            <a:endParaRPr lang="en-US" altLang="en-US" sz="2800" i="1" dirty="0"/>
          </a:p>
        </p:txBody>
      </p:sp>
    </p:spTree>
    <p:extLst>
      <p:ext uri="{BB962C8B-B14F-4D97-AF65-F5344CB8AC3E}">
        <p14:creationId xmlns="" xmlns:p14="http://schemas.microsoft.com/office/powerpoint/2010/main" val="204903592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241092" y="200956"/>
            <a:ext cx="10546719" cy="787400"/>
          </a:xfrm>
        </p:spPr>
        <p:txBody>
          <a:bodyPr/>
          <a:lstStyle/>
          <a:p>
            <a:r>
              <a:rPr lang="en-US" altLang="en-US" dirty="0" smtClean="0"/>
              <a:t>Feature list in domain’s terms</a:t>
            </a:r>
          </a:p>
        </p:txBody>
      </p:sp>
      <p:grpSp>
        <p:nvGrpSpPr>
          <p:cNvPr id="70661" name="Group 7"/>
          <p:cNvGrpSpPr>
            <a:grpSpLocks/>
          </p:cNvGrpSpPr>
          <p:nvPr/>
        </p:nvGrpSpPr>
        <p:grpSpPr bwMode="auto">
          <a:xfrm>
            <a:off x="241093" y="1344669"/>
            <a:ext cx="11821642" cy="10159892"/>
            <a:chOff x="1676400" y="1828800"/>
            <a:chExt cx="5930900" cy="6794556"/>
          </a:xfrm>
        </p:grpSpPr>
        <p:sp>
          <p:nvSpPr>
            <p:cNvPr id="6" name="Folded Corner 5"/>
            <p:cNvSpPr/>
            <p:nvPr/>
          </p:nvSpPr>
          <p:spPr bwMode="auto">
            <a:xfrm>
              <a:off x="1676400" y="1828800"/>
              <a:ext cx="5930900" cy="3462367"/>
            </a:xfrm>
            <a:prstGeom prst="foldedCorner">
              <a:avLst>
                <a:gd name="adj" fmla="val 22168"/>
              </a:avLst>
            </a:prstGeom>
            <a:solidFill>
              <a:schemeClr val="bg2">
                <a:lumMod val="20000"/>
                <a:lumOff val="80000"/>
              </a:schemeClr>
            </a:solidFill>
            <a:ln w="25400" cap="flat" cmpd="sng" algn="ctr">
              <a:solidFill>
                <a:srgbClr val="000000"/>
              </a:solidFill>
              <a:prstDash val="solid"/>
              <a:round/>
              <a:headEnd type="none" w="med" len="med"/>
              <a:tailEnd type="none" w="med" len="med"/>
            </a:ln>
            <a:effectLst/>
          </p:spPr>
          <p:txBody>
            <a:bodyPr/>
            <a:lstStyle>
              <a:lvl1pPr>
                <a:defRPr sz="2400">
                  <a:solidFill>
                    <a:schemeClr val="tx1"/>
                  </a:solidFill>
                  <a:latin typeface="Arial" panose="020B0604020202020204" pitchFamily="34" charset="0"/>
                  <a:ea typeface="ヒラギノ角ゴ ProN W3" pitchFamily="-109" charset="-128"/>
                </a:defRPr>
              </a:lvl1pPr>
              <a:lvl2pPr marL="37931725" indent="-37474525">
                <a:defRPr sz="2400">
                  <a:solidFill>
                    <a:schemeClr val="tx1"/>
                  </a:solidFill>
                  <a:latin typeface="Arial" panose="020B0604020202020204" pitchFamily="34" charset="0"/>
                  <a:ea typeface="ヒラギノ角ゴ ProN W3" pitchFamily="-109" charset="-128"/>
                </a:defRPr>
              </a:lvl2pPr>
              <a:lvl3pPr>
                <a:defRPr sz="2400">
                  <a:solidFill>
                    <a:schemeClr val="tx1"/>
                  </a:solidFill>
                  <a:latin typeface="Arial" panose="020B0604020202020204" pitchFamily="34" charset="0"/>
                  <a:ea typeface="ヒラギノ角ゴ ProN W3" pitchFamily="-109" charset="-128"/>
                </a:defRPr>
              </a:lvl3pPr>
              <a:lvl4pPr>
                <a:defRPr sz="2400">
                  <a:solidFill>
                    <a:schemeClr val="tx1"/>
                  </a:solidFill>
                  <a:latin typeface="Arial" panose="020B0604020202020204" pitchFamily="34" charset="0"/>
                  <a:ea typeface="ヒラギノ角ゴ ProN W3" pitchFamily="-109" charset="-128"/>
                </a:defRPr>
              </a:lvl4pPr>
              <a:lvl5pPr>
                <a:defRPr sz="2400">
                  <a:solidFill>
                    <a:schemeClr val="tx1"/>
                  </a:solidFill>
                  <a:latin typeface="Arial" panose="020B0604020202020204" pitchFamily="34" charset="0"/>
                  <a:ea typeface="ヒラギノ角ゴ ProN W3" pitchFamily="-109"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ヒラギノ角ゴ ProN W3" pitchFamily="-109" charset="-128"/>
                </a:defRPr>
              </a:lvl9pPr>
            </a:lstStyle>
            <a:p>
              <a:pPr eaLnBrk="1" hangingPunct="1"/>
              <a:endParaRPr lang="en-US" altLang="en-US" sz="1200">
                <a:solidFill>
                  <a:srgbClr val="000000"/>
                </a:solidFill>
                <a:latin typeface="Gill Sans" pitchFamily="84" charset="0"/>
                <a:sym typeface="Gill Sans" pitchFamily="84" charset="0"/>
              </a:endParaRPr>
            </a:p>
          </p:txBody>
        </p:sp>
        <p:pic>
          <p:nvPicPr>
            <p:cNvPr id="70663" name="Picture 4"/>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1786018" y="1980688"/>
              <a:ext cx="5613585" cy="664266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 xmlns:p14="http://schemas.microsoft.com/office/powerpoint/2010/main" val="206909327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12188825" cy="6054437"/>
          </a:xfrm>
        </p:spPr>
        <p:txBody>
          <a:bodyPr>
            <a:noAutofit/>
          </a:bodyPr>
          <a:lstStyle/>
          <a:p>
            <a:pPr marL="342900" indent="-342900">
              <a:buFont typeface="+mj-lt"/>
              <a:buAutoNum type="arabicPeriod"/>
            </a:pPr>
            <a:r>
              <a:rPr lang="en-US" sz="2100" dirty="0"/>
              <a:t>Partygoer arrives at the party</a:t>
            </a:r>
          </a:p>
          <a:p>
            <a:pPr marL="342900" indent="-342900">
              <a:buFont typeface="+mj-lt"/>
              <a:buAutoNum type="arabicPeriod"/>
            </a:pPr>
            <a:r>
              <a:rPr lang="en-US" sz="2100" dirty="0"/>
              <a:t>Partygoer opens app and goes to attendee mode</a:t>
            </a:r>
          </a:p>
          <a:p>
            <a:pPr marL="342900" indent="-342900">
              <a:buFont typeface="+mj-lt"/>
              <a:buAutoNum type="arabicPeriod"/>
            </a:pPr>
            <a:r>
              <a:rPr lang="en-US" sz="2100" dirty="0"/>
              <a:t>Enters party name</a:t>
            </a:r>
          </a:p>
          <a:p>
            <a:pPr marL="342900" indent="-342900">
              <a:buFont typeface="+mj-lt"/>
              <a:buAutoNum type="arabicPeriod"/>
            </a:pPr>
            <a:r>
              <a:rPr lang="en-US" sz="2100" dirty="0"/>
              <a:t>Looks at other songs selected and votes up songs they like, votes down songs they hate</a:t>
            </a:r>
          </a:p>
          <a:p>
            <a:pPr marL="600075" lvl="1" indent="-257175">
              <a:buFont typeface="+mj-lt"/>
              <a:buAutoNum type="alphaLcParenR"/>
            </a:pPr>
            <a:r>
              <a:rPr lang="en-US" dirty="0"/>
              <a:t>Does not like any of the songs so suggests a new song</a:t>
            </a:r>
          </a:p>
          <a:p>
            <a:pPr marL="342900" indent="-342900">
              <a:buFont typeface="+mj-lt"/>
              <a:buAutoNum type="arabicPeriod"/>
            </a:pPr>
            <a:r>
              <a:rPr lang="en-US" sz="2100" dirty="0"/>
              <a:t>Closes the app</a:t>
            </a:r>
          </a:p>
          <a:p>
            <a:pPr marL="600075" lvl="1" indent="-257175">
              <a:buFont typeface="+mj-lt"/>
              <a:buAutoNum type="alphaLcParenR"/>
            </a:pPr>
            <a:r>
              <a:rPr lang="en-US" dirty="0"/>
              <a:t>Partygoer logs back in because they haven’t heard the song, so wants to check where it is on the queue</a:t>
            </a:r>
          </a:p>
          <a:p>
            <a:pPr marL="600075" lvl="1" indent="-257175">
              <a:buFont typeface="+mj-lt"/>
              <a:buAutoNum type="alphaLcParenR"/>
            </a:pPr>
            <a:r>
              <a:rPr lang="en-US" dirty="0"/>
              <a:t>Votes additional songs up and down.</a:t>
            </a:r>
          </a:p>
          <a:p>
            <a:pPr marL="985838" lvl="2" indent="-300038">
              <a:buFont typeface="+mj-lt"/>
              <a:buAutoNum type="romanLcPeriod"/>
            </a:pPr>
            <a:r>
              <a:rPr lang="en-US" sz="1500" dirty="0"/>
              <a:t>Tries to game the system by voting all the songs down</a:t>
            </a:r>
          </a:p>
          <a:p>
            <a:pPr marL="942975" lvl="2" indent="-257175">
              <a:buFont typeface="+mj-lt"/>
              <a:buAutoNum type="romanLcPeriod"/>
            </a:pPr>
            <a:r>
              <a:rPr lang="en-US" sz="1500" dirty="0"/>
              <a:t>Message pops up for a limit on number of songs voted down for the party</a:t>
            </a:r>
          </a:p>
          <a:p>
            <a:pPr marL="342900" indent="-342900">
              <a:buFont typeface="+mj-lt"/>
              <a:buAutoNum type="arabicPeriod"/>
            </a:pPr>
            <a:r>
              <a:rPr lang="en-US" sz="2100" dirty="0"/>
              <a:t>Song plays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4" cy="4370005"/>
          </a:xfrm>
        </p:spPr>
        <p:txBody>
          <a:bodyPr/>
          <a:lstStyle/>
          <a:p>
            <a:r>
              <a:rPr lang="en-US" dirty="0" smtClean="0"/>
              <a:t>Rest of class</a:t>
            </a:r>
            <a:br>
              <a:rPr lang="en-US" dirty="0" smtClean="0"/>
            </a:br>
            <a:r>
              <a:rPr lang="en-US" dirty="0" smtClean="0"/>
              <a:t/>
            </a:r>
            <a:br>
              <a:rPr lang="en-US" dirty="0" smtClean="0"/>
            </a:br>
            <a:r>
              <a:rPr lang="en-US" dirty="0" smtClean="0"/>
              <a:t>Start making a use case diagram and working on requirements analysis</a:t>
            </a:r>
            <a:br>
              <a:rPr lang="en-US" dirty="0" smtClean="0"/>
            </a:br>
            <a:r>
              <a:rPr lang="en-US" dirty="0" smtClean="0"/>
              <a:t/>
            </a:r>
            <a:br>
              <a:rPr lang="en-US" dirty="0" smtClean="0"/>
            </a:br>
            <a:r>
              <a:rPr lang="en-US" dirty="0" smtClean="0"/>
              <a:t>I’ll review them on Tuesday</a:t>
            </a:r>
            <a:endParaRPr lang="en-US" dirty="0"/>
          </a:p>
        </p:txBody>
      </p:sp>
    </p:spTree>
    <p:extLst>
      <p:ext uri="{BB962C8B-B14F-4D97-AF65-F5344CB8AC3E}">
        <p14:creationId xmlns="" xmlns:p14="http://schemas.microsoft.com/office/powerpoint/2010/main" val="1343930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try to do the Admin side</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Content Placeholder 5"/>
          <p:cNvSpPr txBox="1">
            <a:spLocks/>
          </p:cNvSpPr>
          <p:nvPr/>
        </p:nvSpPr>
        <p:spPr>
          <a:xfrm>
            <a:off x="1" y="3"/>
            <a:ext cx="12188824" cy="6857998"/>
          </a:xfrm>
          <a:prstGeom prst="rect">
            <a:avLst/>
          </a:prstGeom>
        </p:spPr>
        <p:txBody>
          <a:bodyPr vert="horz" lIns="91440" tIns="45720" rIns="91440" bIns="45720" rtlCol="0">
            <a:noAutofit/>
          </a:bodyPr>
          <a:lstStyle/>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DJ/Admin gets ready for the party</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Sets up the speakers &amp; Connects tablet to the speakers</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Opens up the App and goes into Admin mode</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Puts in settings for maximum number of songs in playlist, genres to exclude, and name of party</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DJ/Admin decides to test the sound by playing “Never gonna give you up” by Rick Astley</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DJ/Admin adjusts speaker levels to match what is wanted</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DJ/Admin presses the button again and stops the music.</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Waits until the party starts, and then presses the start party button, and a predefined music list starts to play</a:t>
            </a:r>
          </a:p>
          <a:p>
            <a:pPr marL="800100" marR="0" lvl="1" indent="-3429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lphaLcParenR"/>
              <a:tabLst/>
              <a:defRPr/>
            </a:pPr>
            <a:r>
              <a:rPr kumimoji="0" lang="en-US" sz="1800" b="0" i="0" u="none" strike="noStrike" kern="1200" cap="none" spc="0" normalizeH="0" baseline="0" noProof="0" smtClean="0">
                <a:ln>
                  <a:noFill/>
                </a:ln>
                <a:solidFill>
                  <a:schemeClr val="tx1"/>
                </a:solidFill>
                <a:effectLst/>
                <a:uLnTx/>
                <a:uFillTx/>
                <a:latin typeface="+mj-lt"/>
                <a:ea typeface="+mj-ea"/>
                <a:cs typeface="+mj-cs"/>
              </a:rPr>
              <a:t>As songs are suggested they get added to the playlist, so order of songs and what is coming up changes</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The party becomes a rager</a:t>
            </a:r>
          </a:p>
          <a:p>
            <a:pPr marL="800100" marR="0" lvl="1" indent="-3429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lphaLcParenR"/>
              <a:tabLst/>
              <a:defRPr/>
            </a:pPr>
            <a:r>
              <a:rPr kumimoji="0" lang="en-US" sz="1800" b="0" i="0" u="none" strike="noStrike" kern="1200" cap="none" spc="0" normalizeH="0" baseline="0" noProof="0" smtClean="0">
                <a:ln>
                  <a:noFill/>
                </a:ln>
                <a:solidFill>
                  <a:schemeClr val="tx1"/>
                </a:solidFill>
                <a:effectLst/>
                <a:uLnTx/>
                <a:uFillTx/>
                <a:latin typeface="+mj-lt"/>
                <a:ea typeface="+mj-ea"/>
                <a:cs typeface="+mj-cs"/>
              </a:rPr>
              <a:t>Someone sets off the fire alarm</a:t>
            </a:r>
          </a:p>
          <a:p>
            <a:pPr marL="800100" marR="0" lvl="1" indent="-3429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lphaLcParenR"/>
              <a:tabLst/>
              <a:defRPr/>
            </a:pPr>
            <a:r>
              <a:rPr kumimoji="0" lang="en-US" sz="1800" b="0" i="0" u="none" strike="noStrike" kern="1200" cap="none" spc="0" normalizeH="0" baseline="0" noProof="0" smtClean="0">
                <a:ln>
                  <a:noFill/>
                </a:ln>
                <a:solidFill>
                  <a:schemeClr val="tx1"/>
                </a:solidFill>
                <a:effectLst/>
                <a:uLnTx/>
                <a:uFillTx/>
                <a:latin typeface="+mj-lt"/>
                <a:ea typeface="+mj-ea"/>
                <a:cs typeface="+mj-cs"/>
              </a:rPr>
              <a:t>DJ/Admin must pause the music</a:t>
            </a:r>
          </a:p>
          <a:p>
            <a:pPr marL="800100" marR="0" lvl="1" indent="-3429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lphaLcParenR"/>
              <a:tabLst/>
              <a:defRPr/>
            </a:pPr>
            <a:r>
              <a:rPr kumimoji="0" lang="en-US" sz="1800" b="0" i="0" u="none" strike="noStrike" kern="1200" cap="none" spc="0" normalizeH="0" baseline="0" noProof="0" smtClean="0">
                <a:ln>
                  <a:noFill/>
                </a:ln>
                <a:solidFill>
                  <a:schemeClr val="tx1"/>
                </a:solidFill>
                <a:effectLst/>
                <a:uLnTx/>
                <a:uFillTx/>
                <a:latin typeface="+mj-lt"/>
                <a:ea typeface="+mj-ea"/>
                <a:cs typeface="+mj-cs"/>
              </a:rPr>
              <a:t>Fire Chief says it’s ok</a:t>
            </a:r>
          </a:p>
          <a:p>
            <a:pPr marL="800100" marR="0" lvl="1" indent="-3429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lphaLcParenR"/>
              <a:tabLst/>
              <a:defRPr/>
            </a:pPr>
            <a:r>
              <a:rPr kumimoji="0" lang="en-US" sz="1800" b="0" i="0" u="none" strike="noStrike" kern="1200" cap="none" spc="0" normalizeH="0" baseline="0" noProof="0" smtClean="0">
                <a:ln>
                  <a:noFill/>
                </a:ln>
                <a:solidFill>
                  <a:schemeClr val="tx1"/>
                </a:solidFill>
                <a:effectLst/>
                <a:uLnTx/>
                <a:uFillTx/>
                <a:latin typeface="+mj-lt"/>
                <a:ea typeface="+mj-ea"/>
                <a:cs typeface="+mj-cs"/>
              </a:rPr>
              <a:t>DJ/Admin hits play and music resumes from where it left off</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r>
              <a:rPr kumimoji="0" lang="en-US" sz="2000" b="0" i="0" u="none" strike="noStrike" kern="1200" cap="none" spc="0" normalizeH="0" baseline="0" noProof="0" smtClean="0">
                <a:ln>
                  <a:noFill/>
                </a:ln>
                <a:solidFill>
                  <a:schemeClr val="tx1"/>
                </a:solidFill>
                <a:effectLst/>
                <a:uLnTx/>
                <a:uFillTx/>
                <a:latin typeface="+mj-lt"/>
                <a:ea typeface="+mj-ea"/>
                <a:cs typeface="+mj-cs"/>
              </a:rPr>
              <a:t>DJ/Admin ends the party by stopping the music.</a:t>
            </a:r>
          </a:p>
          <a:p>
            <a:pPr marL="457200" marR="0" lvl="0" indent="-457200" algn="l" defTabSz="457207" rtl="0" eaLnBrk="1" fontAlgn="auto" latinLnBrk="0" hangingPunct="1">
              <a:lnSpc>
                <a:spcPct val="100000"/>
              </a:lnSpc>
              <a:spcBef>
                <a:spcPts val="1000"/>
              </a:spcBef>
              <a:spcAft>
                <a:spcPts val="0"/>
              </a:spcAft>
              <a:buClr>
                <a:schemeClr val="bg2">
                  <a:lumMod val="40000"/>
                  <a:lumOff val="60000"/>
                </a:schemeClr>
              </a:buClr>
              <a:buSzPct val="80000"/>
              <a:buFont typeface="+mj-lt"/>
              <a:buAutoNum type="arabicPeriod"/>
              <a:tabLst/>
              <a:defRPr/>
            </a:pPr>
            <a:endParaRPr kumimoji="0" lang="en-US" sz="20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into groups</a:t>
            </a:r>
            <a:endParaRPr lang="en-US" dirty="0"/>
          </a:p>
        </p:txBody>
      </p:sp>
      <p:sp>
        <p:nvSpPr>
          <p:cNvPr id="3" name="Content Placeholder 2"/>
          <p:cNvSpPr>
            <a:spLocks noGrp="1"/>
          </p:cNvSpPr>
          <p:nvPr>
            <p:ph idx="1"/>
          </p:nvPr>
        </p:nvSpPr>
        <p:spPr/>
        <p:txBody>
          <a:bodyPr>
            <a:normAutofit/>
          </a:bodyPr>
          <a:lstStyle/>
          <a:p>
            <a:r>
              <a:rPr lang="en-US" sz="3600" dirty="0" smtClean="0"/>
              <a:t>Have one person open up </a:t>
            </a:r>
            <a:r>
              <a:rPr lang="en-US" sz="3600" dirty="0" err="1" smtClean="0"/>
              <a:t>socrative</a:t>
            </a:r>
            <a:endParaRPr lang="en-US" sz="3600" dirty="0"/>
          </a:p>
        </p:txBody>
      </p:sp>
    </p:spTree>
    <p:extLst>
      <p:ext uri="{BB962C8B-B14F-4D97-AF65-F5344CB8AC3E}">
        <p14:creationId xmlns:p14="http://schemas.microsoft.com/office/powerpoint/2010/main" xmlns="" val="4190117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 same </a:t>
            </a:r>
            <a:r>
              <a:rPr lang="en-US" dirty="0" smtClean="0"/>
              <a:t>questions </a:t>
            </a:r>
            <a:r>
              <a:rPr lang="en-US" sz="3600" i="1" dirty="0" smtClean="0"/>
              <a:t>(May use notes or book)</a:t>
            </a:r>
            <a:endParaRPr lang="en-US" i="1" dirty="0"/>
          </a:p>
        </p:txBody>
      </p:sp>
      <p:sp>
        <p:nvSpPr>
          <p:cNvPr id="3" name="Content Placeholder 2"/>
          <p:cNvSpPr>
            <a:spLocks noGrp="1"/>
          </p:cNvSpPr>
          <p:nvPr>
            <p:ph idx="1"/>
          </p:nvPr>
        </p:nvSpPr>
        <p:spPr>
          <a:xfrm>
            <a:off x="218604" y="2052919"/>
            <a:ext cx="11625753" cy="4195481"/>
          </a:xfrm>
        </p:spPr>
        <p:txBody>
          <a:bodyPr>
            <a:normAutofit/>
          </a:bodyPr>
          <a:lstStyle/>
          <a:p>
            <a:r>
              <a:rPr lang="en-US" sz="3600" dirty="0"/>
              <a:t>Provide a </a:t>
            </a:r>
            <a:r>
              <a:rPr lang="en-US" sz="3600" dirty="0" smtClean="0"/>
              <a:t>quick summary </a:t>
            </a:r>
            <a:r>
              <a:rPr lang="en-US" sz="3600" dirty="0"/>
              <a:t>of the </a:t>
            </a:r>
            <a:r>
              <a:rPr lang="en-US" sz="3600" dirty="0" smtClean="0"/>
              <a:t>chapters 3 &amp; 6</a:t>
            </a:r>
            <a:endParaRPr lang="en-US" sz="3600" dirty="0"/>
          </a:p>
          <a:p>
            <a:r>
              <a:rPr lang="en-US" sz="3600" dirty="0"/>
              <a:t>What are the main points that were made in </a:t>
            </a:r>
            <a:r>
              <a:rPr lang="en-US" sz="3600" dirty="0" smtClean="0"/>
              <a:t>these chapters?</a:t>
            </a:r>
            <a:endParaRPr lang="en-US" sz="3600" dirty="0"/>
          </a:p>
          <a:p>
            <a:r>
              <a:rPr lang="en-US" sz="3600" dirty="0" smtClean="0"/>
              <a:t>How can you apply this chapter to your upcoming project</a:t>
            </a:r>
            <a:r>
              <a:rPr lang="en-US" sz="3600" dirty="0" smtClean="0"/>
              <a:t>?</a:t>
            </a:r>
            <a:endParaRPr lang="en-US" sz="3600" dirty="0" smtClean="0"/>
          </a:p>
        </p:txBody>
      </p:sp>
    </p:spTree>
    <p:extLst>
      <p:ext uri="{BB962C8B-B14F-4D97-AF65-F5344CB8AC3E}">
        <p14:creationId xmlns:p14="http://schemas.microsoft.com/office/powerpoint/2010/main" xmlns="" val="263581037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ppt/theme/theme2.xml><?xml version="1.0" encoding="utf-8"?>
<a:theme xmlns:a="http://schemas.openxmlformats.org/drawingml/2006/main" name="head_first">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000000"/>
            </a:solidFill>
            <a:effectLst/>
            <a:latin typeface="Gill Sans" pitchFamily="-111" charset="0"/>
            <a:ea typeface="ヒラギノ角ゴ ProN W3" pitchFamily="-111" charset="-128"/>
            <a:cs typeface="ヒラギノ角ゴ ProN W3" pitchFamily="-111" charset="-128"/>
            <a:sym typeface="Gill Sans" pitchFamily="-111"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000000"/>
            </a:solidFill>
            <a:effectLst/>
            <a:latin typeface="Gill Sans" pitchFamily="-111" charset="0"/>
            <a:ea typeface="ヒラギノ角ゴ ProN W3" pitchFamily="-111" charset="-128"/>
            <a:cs typeface="ヒラギノ角ゴ ProN W3" pitchFamily="-111" charset="-128"/>
            <a:sym typeface="Gill Sans" pitchFamily="-111"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7742</TotalTime>
  <Words>4182</Words>
  <Application>Microsoft Office PowerPoint</Application>
  <PresentationFormat>Custom</PresentationFormat>
  <Paragraphs>426</Paragraphs>
  <Slides>50</Slides>
  <Notes>27</Notes>
  <HiddenSlides>0</HiddenSlides>
  <MMClips>0</MMClips>
  <ScaleCrop>false</ScaleCrop>
  <HeadingPairs>
    <vt:vector size="4" baseType="variant">
      <vt:variant>
        <vt:lpstr>Theme</vt:lpstr>
      </vt:variant>
      <vt:variant>
        <vt:i4>3</vt:i4>
      </vt:variant>
      <vt:variant>
        <vt:lpstr>Slide Titles</vt:lpstr>
      </vt:variant>
      <vt:variant>
        <vt:i4>50</vt:i4>
      </vt:variant>
    </vt:vector>
  </HeadingPairs>
  <TitlesOfParts>
    <vt:vector size="53" baseType="lpstr">
      <vt:lpstr>Ion</vt:lpstr>
      <vt:lpstr>head_first</vt:lpstr>
      <vt:lpstr>1_Ion</vt:lpstr>
      <vt:lpstr>COMP 55</vt:lpstr>
      <vt:lpstr>Agenda</vt:lpstr>
      <vt:lpstr>Announcements</vt:lpstr>
      <vt:lpstr>My version of the use case</vt:lpstr>
      <vt:lpstr>Slide 5</vt:lpstr>
      <vt:lpstr>Now try to do the Admin side</vt:lpstr>
      <vt:lpstr>Slide 7</vt:lpstr>
      <vt:lpstr>Get into groups</vt:lpstr>
      <vt:lpstr>Answer same questions (May use notes or book)</vt:lpstr>
      <vt:lpstr>Last question</vt:lpstr>
      <vt:lpstr>My main ideas</vt:lpstr>
      <vt:lpstr>Slide 12</vt:lpstr>
      <vt:lpstr>Bark Recognizer</vt:lpstr>
      <vt:lpstr>The old scenario</vt:lpstr>
      <vt:lpstr>The new scenario</vt:lpstr>
      <vt:lpstr>Point about use cases?</vt:lpstr>
      <vt:lpstr>Our new design</vt:lpstr>
      <vt:lpstr>new BarkRecognizer class</vt:lpstr>
      <vt:lpstr>Why not follow this thought?</vt:lpstr>
      <vt:lpstr>Copying and pasting code</vt:lpstr>
      <vt:lpstr>What’s wrong with Doug’s idea?</vt:lpstr>
      <vt:lpstr>Things to think about</vt:lpstr>
      <vt:lpstr>Let’s move on to chapter 6</vt:lpstr>
      <vt:lpstr>A requirements hierarchy</vt:lpstr>
      <vt:lpstr>Let’s start with an activity</vt:lpstr>
      <vt:lpstr>Slide 26</vt:lpstr>
      <vt:lpstr>Features to Use Case?</vt:lpstr>
      <vt:lpstr>The use case diagram</vt:lpstr>
      <vt:lpstr>Simple ATM Example</vt:lpstr>
      <vt:lpstr>Now that you have requirements, each one of you come up with a use case diagram to help explain the atm machine.  Include name &amp; Use either draw.io, powerpoint, or paint, make sure you have a picture.</vt:lpstr>
      <vt:lpstr>Make use case diagram w/ these features</vt:lpstr>
      <vt:lpstr>Upload that picture to google sheet link here  http://bit.ly/55usecaselecture</vt:lpstr>
      <vt:lpstr>Look over team members diagrams</vt:lpstr>
      <vt:lpstr>My main ideas</vt:lpstr>
      <vt:lpstr>Chapter 6</vt:lpstr>
      <vt:lpstr>Decomp!</vt:lpstr>
      <vt:lpstr>Gary’s games</vt:lpstr>
      <vt:lpstr>Your customer and what they want</vt:lpstr>
      <vt:lpstr>Listen to them</vt:lpstr>
      <vt:lpstr>A requirements hierarchy</vt:lpstr>
      <vt:lpstr>Introduction to traceability</vt:lpstr>
      <vt:lpstr>GSF Features</vt:lpstr>
      <vt:lpstr>GSF Features</vt:lpstr>
      <vt:lpstr>Traceability exercise</vt:lpstr>
      <vt:lpstr>Traceability exercise</vt:lpstr>
      <vt:lpstr>Slide 46</vt:lpstr>
      <vt:lpstr>Revised use case diagram</vt:lpstr>
      <vt:lpstr>Domain Analysis</vt:lpstr>
      <vt:lpstr>Feature list in domain’s terms</vt:lpstr>
      <vt:lpstr>Rest of class  Start making a use case diagram and working on requirements analysis  I’ll review them on Tuesday</vt:lpstr>
    </vt:vector>
  </TitlesOfParts>
  <Company>Stanford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55</dc:title>
  <dc:creator>Osvaldo Jimenez</dc:creator>
  <cp:lastModifiedBy>Osvaldo</cp:lastModifiedBy>
  <cp:revision>29</cp:revision>
  <dcterms:created xsi:type="dcterms:W3CDTF">2014-09-30T20:01:05Z</dcterms:created>
  <dcterms:modified xsi:type="dcterms:W3CDTF">2016-10-11T16:37:48Z</dcterms:modified>
</cp:coreProperties>
</file>